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83" r:id="rId4"/>
    <p:sldId id="257" r:id="rId5"/>
    <p:sldId id="285" r:id="rId6"/>
    <p:sldId id="272" r:id="rId7"/>
    <p:sldId id="286" r:id="rId8"/>
    <p:sldId id="289" r:id="rId9"/>
    <p:sldId id="291" r:id="rId10"/>
    <p:sldId id="290" r:id="rId11"/>
    <p:sldId id="278" r:id="rId12"/>
    <p:sldId id="294" r:id="rId13"/>
    <p:sldId id="280" r:id="rId14"/>
    <p:sldId id="292" r:id="rId15"/>
    <p:sldId id="284" r:id="rId16"/>
    <p:sldId id="273" r:id="rId17"/>
    <p:sldId id="270" r:id="rId18"/>
    <p:sldId id="261" r:id="rId19"/>
    <p:sldId id="293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reekant" initials="S" lastIdx="1" clrIdx="0">
    <p:extLst>
      <p:ext uri="{19B8F6BF-5375-455C-9EA6-DF929625EA0E}">
        <p15:presenceInfo xmlns:p15="http://schemas.microsoft.com/office/powerpoint/2012/main" userId="Shreeka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heme" Target="theme/theme1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commentAuthors" Target="commentAuthor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notesMaster" Target="notesMasters/notesMaster1.xml" /><Relationship Id="rId27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9B10C-04C9-4D6F-A445-6ECF4DCE046E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</dgm:pt>
    <dgm:pt modelId="{F7D3F83B-CE61-4073-9C28-165B7D961810}">
      <dgm:prSet phldrT="[Text]"/>
      <dgm:spPr>
        <a:solidFill>
          <a:srgbClr val="00B050"/>
        </a:solidFill>
      </dgm:spPr>
      <dgm:t>
        <a:bodyPr/>
        <a:lstStyle/>
        <a:p>
          <a:r>
            <a:rPr lang="en-IN" b="1" dirty="0"/>
            <a:t>Prosumer</a:t>
          </a:r>
        </a:p>
      </dgm:t>
    </dgm:pt>
    <dgm:pt modelId="{8853EA6F-FD8B-408D-81A3-E4044C0FB312}" type="parTrans" cxnId="{84238D2E-FCA5-42E9-90C2-C2DEC73543F3}">
      <dgm:prSet/>
      <dgm:spPr/>
      <dgm:t>
        <a:bodyPr/>
        <a:lstStyle/>
        <a:p>
          <a:endParaRPr lang="en-IN"/>
        </a:p>
      </dgm:t>
    </dgm:pt>
    <dgm:pt modelId="{0104ADBF-312F-463C-8315-F87AC0FB2E05}" type="sibTrans" cxnId="{84238D2E-FCA5-42E9-90C2-C2DEC73543F3}">
      <dgm:prSet/>
      <dgm:spPr/>
      <dgm:t>
        <a:bodyPr/>
        <a:lstStyle/>
        <a:p>
          <a:endParaRPr lang="en-IN"/>
        </a:p>
      </dgm:t>
    </dgm:pt>
    <dgm:pt modelId="{257CED96-83B6-4F83-AB3B-7320A04A5CCC}">
      <dgm:prSet phldrT="[Text]"/>
      <dgm:spPr>
        <a:solidFill>
          <a:srgbClr val="00B050"/>
        </a:solidFill>
      </dgm:spPr>
      <dgm:t>
        <a:bodyPr/>
        <a:lstStyle/>
        <a:p>
          <a:r>
            <a:rPr lang="en-IN" b="1" dirty="0" err="1"/>
            <a:t>Prosumager</a:t>
          </a:r>
          <a:endParaRPr lang="en-IN" b="1" dirty="0"/>
        </a:p>
      </dgm:t>
    </dgm:pt>
    <dgm:pt modelId="{859DBC27-73BE-453B-AFDD-61D1D2DA994D}" type="parTrans" cxnId="{99414B5E-3017-4D3F-BAAC-31DFFFA39ABA}">
      <dgm:prSet/>
      <dgm:spPr/>
      <dgm:t>
        <a:bodyPr/>
        <a:lstStyle/>
        <a:p>
          <a:endParaRPr lang="en-IN"/>
        </a:p>
      </dgm:t>
    </dgm:pt>
    <dgm:pt modelId="{C380F504-3152-46D6-93D5-F87842EBF515}" type="sibTrans" cxnId="{99414B5E-3017-4D3F-BAAC-31DFFFA39ABA}">
      <dgm:prSet/>
      <dgm:spPr/>
      <dgm:t>
        <a:bodyPr/>
        <a:lstStyle/>
        <a:p>
          <a:endParaRPr lang="en-IN"/>
        </a:p>
      </dgm:t>
    </dgm:pt>
    <dgm:pt modelId="{0F607202-3C57-40AD-9A28-876D72D35D32}">
      <dgm:prSet phldrT="[Text]"/>
      <dgm:spPr>
        <a:solidFill>
          <a:srgbClr val="00B050"/>
        </a:solidFill>
      </dgm:spPr>
      <dgm:t>
        <a:bodyPr/>
        <a:lstStyle/>
        <a:p>
          <a:r>
            <a:rPr lang="en-IN" b="1" dirty="0" err="1"/>
            <a:t>Nonsumer</a:t>
          </a:r>
          <a:endParaRPr lang="en-IN" b="1" dirty="0"/>
        </a:p>
      </dgm:t>
    </dgm:pt>
    <dgm:pt modelId="{138E0BB7-4F0C-4C75-90D3-8B833A4C7E4A}" type="parTrans" cxnId="{B80864E4-58E0-4F68-B1F7-54BD1A73F873}">
      <dgm:prSet/>
      <dgm:spPr/>
      <dgm:t>
        <a:bodyPr/>
        <a:lstStyle/>
        <a:p>
          <a:endParaRPr lang="en-IN"/>
        </a:p>
      </dgm:t>
    </dgm:pt>
    <dgm:pt modelId="{50A4BC59-D69C-40FA-B663-A1A1B5B97739}" type="sibTrans" cxnId="{B80864E4-58E0-4F68-B1F7-54BD1A73F873}">
      <dgm:prSet/>
      <dgm:spPr/>
      <dgm:t>
        <a:bodyPr/>
        <a:lstStyle/>
        <a:p>
          <a:endParaRPr lang="en-IN"/>
        </a:p>
      </dgm:t>
    </dgm:pt>
    <dgm:pt modelId="{0ED92462-6DF1-486B-81AA-1D778DDD92C0}">
      <dgm:prSet/>
      <dgm:spPr>
        <a:solidFill>
          <a:srgbClr val="00B050"/>
        </a:solidFill>
      </dgm:spPr>
      <dgm:t>
        <a:bodyPr/>
        <a:lstStyle/>
        <a:p>
          <a:r>
            <a:rPr lang="en-IN" b="1" dirty="0"/>
            <a:t>Customer</a:t>
          </a:r>
        </a:p>
      </dgm:t>
    </dgm:pt>
    <dgm:pt modelId="{E7AF9EF5-1187-4D68-B795-1BE867F913FD}" type="parTrans" cxnId="{CB318903-EF1E-4397-98AE-2383BA34902B}">
      <dgm:prSet/>
      <dgm:spPr/>
      <dgm:t>
        <a:bodyPr/>
        <a:lstStyle/>
        <a:p>
          <a:endParaRPr lang="en-IN"/>
        </a:p>
      </dgm:t>
    </dgm:pt>
    <dgm:pt modelId="{187D9825-C789-45AB-B065-AB320D236B4C}" type="sibTrans" cxnId="{CB318903-EF1E-4397-98AE-2383BA34902B}">
      <dgm:prSet/>
      <dgm:spPr/>
      <dgm:t>
        <a:bodyPr/>
        <a:lstStyle/>
        <a:p>
          <a:endParaRPr lang="en-IN"/>
        </a:p>
      </dgm:t>
    </dgm:pt>
    <dgm:pt modelId="{FC54854D-B7CD-4C11-8E3A-9B4125282ED0}">
      <dgm:prSet/>
      <dgm:spPr>
        <a:solidFill>
          <a:srgbClr val="00B050"/>
        </a:solidFill>
      </dgm:spPr>
      <dgm:t>
        <a:bodyPr/>
        <a:lstStyle/>
        <a:p>
          <a:r>
            <a:rPr lang="en-IN" b="1" dirty="0"/>
            <a:t>Consumer</a:t>
          </a:r>
        </a:p>
      </dgm:t>
    </dgm:pt>
    <dgm:pt modelId="{C3CB36CC-2627-4F93-A517-7923E87B3D6E}" type="parTrans" cxnId="{BEB527CF-A954-4F1A-979D-88EDB9456435}">
      <dgm:prSet/>
      <dgm:spPr/>
      <dgm:t>
        <a:bodyPr/>
        <a:lstStyle/>
        <a:p>
          <a:endParaRPr lang="en-IN"/>
        </a:p>
      </dgm:t>
    </dgm:pt>
    <dgm:pt modelId="{7508974C-9185-4C69-ACBA-16D56106613D}" type="sibTrans" cxnId="{BEB527CF-A954-4F1A-979D-88EDB9456435}">
      <dgm:prSet/>
      <dgm:spPr/>
      <dgm:t>
        <a:bodyPr/>
        <a:lstStyle/>
        <a:p>
          <a:endParaRPr lang="en-IN"/>
        </a:p>
      </dgm:t>
    </dgm:pt>
    <dgm:pt modelId="{926EDD87-8356-4196-A65B-67B7FAA97A10}" type="pres">
      <dgm:prSet presAssocID="{D909B10C-04C9-4D6F-A445-6ECF4DCE046E}" presName="CompostProcess" presStyleCnt="0">
        <dgm:presLayoutVars>
          <dgm:dir/>
          <dgm:resizeHandles val="exact"/>
        </dgm:presLayoutVars>
      </dgm:prSet>
      <dgm:spPr/>
    </dgm:pt>
    <dgm:pt modelId="{5AFD5185-8EF6-4345-AE1C-E1EB60C8DC20}" type="pres">
      <dgm:prSet presAssocID="{D909B10C-04C9-4D6F-A445-6ECF4DCE046E}" presName="arrow" presStyleLbl="bgShp" presStyleIdx="0" presStyleCnt="1"/>
      <dgm:spPr>
        <a:solidFill>
          <a:schemeClr val="bg1"/>
        </a:solidFill>
      </dgm:spPr>
    </dgm:pt>
    <dgm:pt modelId="{BE30CAC8-1DD4-42BD-8D2E-6A7AB6F38ED0}" type="pres">
      <dgm:prSet presAssocID="{D909B10C-04C9-4D6F-A445-6ECF4DCE046E}" presName="linearProcess" presStyleCnt="0"/>
      <dgm:spPr/>
    </dgm:pt>
    <dgm:pt modelId="{77EDF2BC-968D-4541-8283-7710B8D71F7F}" type="pres">
      <dgm:prSet presAssocID="{FC54854D-B7CD-4C11-8E3A-9B4125282ED0}" presName="textNode" presStyleLbl="node1" presStyleIdx="0" presStyleCnt="5">
        <dgm:presLayoutVars>
          <dgm:bulletEnabled val="1"/>
        </dgm:presLayoutVars>
      </dgm:prSet>
      <dgm:spPr/>
    </dgm:pt>
    <dgm:pt modelId="{A0BADBA3-773C-4A79-8168-744FDC9DAD92}" type="pres">
      <dgm:prSet presAssocID="{7508974C-9185-4C69-ACBA-16D56106613D}" presName="sibTrans" presStyleCnt="0"/>
      <dgm:spPr/>
    </dgm:pt>
    <dgm:pt modelId="{4ECE7FE5-CF00-464C-B80A-056084B963D9}" type="pres">
      <dgm:prSet presAssocID="{0ED92462-6DF1-486B-81AA-1D778DDD92C0}" presName="textNode" presStyleLbl="node1" presStyleIdx="1" presStyleCnt="5">
        <dgm:presLayoutVars>
          <dgm:bulletEnabled val="1"/>
        </dgm:presLayoutVars>
      </dgm:prSet>
      <dgm:spPr/>
    </dgm:pt>
    <dgm:pt modelId="{C073E963-56DC-4AC9-AB46-6C3627AB7AF7}" type="pres">
      <dgm:prSet presAssocID="{187D9825-C789-45AB-B065-AB320D236B4C}" presName="sibTrans" presStyleCnt="0"/>
      <dgm:spPr/>
    </dgm:pt>
    <dgm:pt modelId="{D22F1E11-78A7-431D-83B4-2F24E699A837}" type="pres">
      <dgm:prSet presAssocID="{F7D3F83B-CE61-4073-9C28-165B7D961810}" presName="textNode" presStyleLbl="node1" presStyleIdx="2" presStyleCnt="5">
        <dgm:presLayoutVars>
          <dgm:bulletEnabled val="1"/>
        </dgm:presLayoutVars>
      </dgm:prSet>
      <dgm:spPr/>
    </dgm:pt>
    <dgm:pt modelId="{FDDAB0D1-5ED5-499C-9BAA-264FFE4BC32A}" type="pres">
      <dgm:prSet presAssocID="{0104ADBF-312F-463C-8315-F87AC0FB2E05}" presName="sibTrans" presStyleCnt="0"/>
      <dgm:spPr/>
    </dgm:pt>
    <dgm:pt modelId="{5B25CD84-F2D2-4B62-BD3C-ADDFA9CCAB65}" type="pres">
      <dgm:prSet presAssocID="{257CED96-83B6-4F83-AB3B-7320A04A5CCC}" presName="textNode" presStyleLbl="node1" presStyleIdx="3" presStyleCnt="5">
        <dgm:presLayoutVars>
          <dgm:bulletEnabled val="1"/>
        </dgm:presLayoutVars>
      </dgm:prSet>
      <dgm:spPr/>
    </dgm:pt>
    <dgm:pt modelId="{39C91727-4677-4F26-9F9C-6663C573D476}" type="pres">
      <dgm:prSet presAssocID="{C380F504-3152-46D6-93D5-F87842EBF515}" presName="sibTrans" presStyleCnt="0"/>
      <dgm:spPr/>
    </dgm:pt>
    <dgm:pt modelId="{B09FF353-DB50-4EA9-8167-6DB2F9E26C1A}" type="pres">
      <dgm:prSet presAssocID="{0F607202-3C57-40AD-9A28-876D72D35D3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B318903-EF1E-4397-98AE-2383BA34902B}" srcId="{D909B10C-04C9-4D6F-A445-6ECF4DCE046E}" destId="{0ED92462-6DF1-486B-81AA-1D778DDD92C0}" srcOrd="1" destOrd="0" parTransId="{E7AF9EF5-1187-4D68-B795-1BE867F913FD}" sibTransId="{187D9825-C789-45AB-B065-AB320D236B4C}"/>
    <dgm:cxn modelId="{7212330A-497C-4A82-B520-162DB6ADE815}" type="presOf" srcId="{FC54854D-B7CD-4C11-8E3A-9B4125282ED0}" destId="{77EDF2BC-968D-4541-8283-7710B8D71F7F}" srcOrd="0" destOrd="0" presId="urn:microsoft.com/office/officeart/2005/8/layout/hProcess9"/>
    <dgm:cxn modelId="{84238D2E-FCA5-42E9-90C2-C2DEC73543F3}" srcId="{D909B10C-04C9-4D6F-A445-6ECF4DCE046E}" destId="{F7D3F83B-CE61-4073-9C28-165B7D961810}" srcOrd="2" destOrd="0" parTransId="{8853EA6F-FD8B-408D-81A3-E4044C0FB312}" sibTransId="{0104ADBF-312F-463C-8315-F87AC0FB2E05}"/>
    <dgm:cxn modelId="{99414B5E-3017-4D3F-BAAC-31DFFFA39ABA}" srcId="{D909B10C-04C9-4D6F-A445-6ECF4DCE046E}" destId="{257CED96-83B6-4F83-AB3B-7320A04A5CCC}" srcOrd="3" destOrd="0" parTransId="{859DBC27-73BE-453B-AFDD-61D1D2DA994D}" sibTransId="{C380F504-3152-46D6-93D5-F87842EBF515}"/>
    <dgm:cxn modelId="{02725969-AC8F-4F22-BABE-C1D6996ED0EF}" type="presOf" srcId="{257CED96-83B6-4F83-AB3B-7320A04A5CCC}" destId="{5B25CD84-F2D2-4B62-BD3C-ADDFA9CCAB65}" srcOrd="0" destOrd="0" presId="urn:microsoft.com/office/officeart/2005/8/layout/hProcess9"/>
    <dgm:cxn modelId="{3C6A2D9C-9053-4611-B784-371654C60A20}" type="presOf" srcId="{0F607202-3C57-40AD-9A28-876D72D35D32}" destId="{B09FF353-DB50-4EA9-8167-6DB2F9E26C1A}" srcOrd="0" destOrd="0" presId="urn:microsoft.com/office/officeart/2005/8/layout/hProcess9"/>
    <dgm:cxn modelId="{BEB527CF-A954-4F1A-979D-88EDB9456435}" srcId="{D909B10C-04C9-4D6F-A445-6ECF4DCE046E}" destId="{FC54854D-B7CD-4C11-8E3A-9B4125282ED0}" srcOrd="0" destOrd="0" parTransId="{C3CB36CC-2627-4F93-A517-7923E87B3D6E}" sibTransId="{7508974C-9185-4C69-ACBA-16D56106613D}"/>
    <dgm:cxn modelId="{7A5944D0-CD19-4E6B-9991-8D83A371A1E2}" type="presOf" srcId="{F7D3F83B-CE61-4073-9C28-165B7D961810}" destId="{D22F1E11-78A7-431D-83B4-2F24E699A837}" srcOrd="0" destOrd="0" presId="urn:microsoft.com/office/officeart/2005/8/layout/hProcess9"/>
    <dgm:cxn modelId="{B2EF49DE-36C8-445C-9EC4-4A7E14816FF7}" type="presOf" srcId="{0ED92462-6DF1-486B-81AA-1D778DDD92C0}" destId="{4ECE7FE5-CF00-464C-B80A-056084B963D9}" srcOrd="0" destOrd="0" presId="urn:microsoft.com/office/officeart/2005/8/layout/hProcess9"/>
    <dgm:cxn modelId="{B80864E4-58E0-4F68-B1F7-54BD1A73F873}" srcId="{D909B10C-04C9-4D6F-A445-6ECF4DCE046E}" destId="{0F607202-3C57-40AD-9A28-876D72D35D32}" srcOrd="4" destOrd="0" parTransId="{138E0BB7-4F0C-4C75-90D3-8B833A4C7E4A}" sibTransId="{50A4BC59-D69C-40FA-B663-A1A1B5B97739}"/>
    <dgm:cxn modelId="{F097EAF1-8343-4D10-9676-5879A82AECA0}" type="presOf" srcId="{D909B10C-04C9-4D6F-A445-6ECF4DCE046E}" destId="{926EDD87-8356-4196-A65B-67B7FAA97A10}" srcOrd="0" destOrd="0" presId="urn:microsoft.com/office/officeart/2005/8/layout/hProcess9"/>
    <dgm:cxn modelId="{3394A3C2-2D7A-4339-8978-343440B55C6D}" type="presParOf" srcId="{926EDD87-8356-4196-A65B-67B7FAA97A10}" destId="{5AFD5185-8EF6-4345-AE1C-E1EB60C8DC20}" srcOrd="0" destOrd="0" presId="urn:microsoft.com/office/officeart/2005/8/layout/hProcess9"/>
    <dgm:cxn modelId="{E2ABC5B2-E2AD-49D3-BF1D-B238DCB6A8D7}" type="presParOf" srcId="{926EDD87-8356-4196-A65B-67B7FAA97A10}" destId="{BE30CAC8-1DD4-42BD-8D2E-6A7AB6F38ED0}" srcOrd="1" destOrd="0" presId="urn:microsoft.com/office/officeart/2005/8/layout/hProcess9"/>
    <dgm:cxn modelId="{9C367AA8-139C-45A6-8B31-176A92EDA6B2}" type="presParOf" srcId="{BE30CAC8-1DD4-42BD-8D2E-6A7AB6F38ED0}" destId="{77EDF2BC-968D-4541-8283-7710B8D71F7F}" srcOrd="0" destOrd="0" presId="urn:microsoft.com/office/officeart/2005/8/layout/hProcess9"/>
    <dgm:cxn modelId="{A02ED3B1-16AD-4D43-9F8E-3AEE6CB3C0C5}" type="presParOf" srcId="{BE30CAC8-1DD4-42BD-8D2E-6A7AB6F38ED0}" destId="{A0BADBA3-773C-4A79-8168-744FDC9DAD92}" srcOrd="1" destOrd="0" presId="urn:microsoft.com/office/officeart/2005/8/layout/hProcess9"/>
    <dgm:cxn modelId="{1851B2F3-EF97-4416-B354-964BF3B1D0C4}" type="presParOf" srcId="{BE30CAC8-1DD4-42BD-8D2E-6A7AB6F38ED0}" destId="{4ECE7FE5-CF00-464C-B80A-056084B963D9}" srcOrd="2" destOrd="0" presId="urn:microsoft.com/office/officeart/2005/8/layout/hProcess9"/>
    <dgm:cxn modelId="{7201A4AA-B9AA-47D4-884D-1BC64C543385}" type="presParOf" srcId="{BE30CAC8-1DD4-42BD-8D2E-6A7AB6F38ED0}" destId="{C073E963-56DC-4AC9-AB46-6C3627AB7AF7}" srcOrd="3" destOrd="0" presId="urn:microsoft.com/office/officeart/2005/8/layout/hProcess9"/>
    <dgm:cxn modelId="{F1368EA5-6DA4-4CD1-9781-37E7939CE85F}" type="presParOf" srcId="{BE30CAC8-1DD4-42BD-8D2E-6A7AB6F38ED0}" destId="{D22F1E11-78A7-431D-83B4-2F24E699A837}" srcOrd="4" destOrd="0" presId="urn:microsoft.com/office/officeart/2005/8/layout/hProcess9"/>
    <dgm:cxn modelId="{3AA41E75-4A52-47FA-8176-5A779543BD9A}" type="presParOf" srcId="{BE30CAC8-1DD4-42BD-8D2E-6A7AB6F38ED0}" destId="{FDDAB0D1-5ED5-499C-9BAA-264FFE4BC32A}" srcOrd="5" destOrd="0" presId="urn:microsoft.com/office/officeart/2005/8/layout/hProcess9"/>
    <dgm:cxn modelId="{1581F753-E831-49C4-B095-280B8BD683A1}" type="presParOf" srcId="{BE30CAC8-1DD4-42BD-8D2E-6A7AB6F38ED0}" destId="{5B25CD84-F2D2-4B62-BD3C-ADDFA9CCAB65}" srcOrd="6" destOrd="0" presId="urn:microsoft.com/office/officeart/2005/8/layout/hProcess9"/>
    <dgm:cxn modelId="{02F79985-84E7-4C6D-907A-D17608A55B71}" type="presParOf" srcId="{BE30CAC8-1DD4-42BD-8D2E-6A7AB6F38ED0}" destId="{39C91727-4677-4F26-9F9C-6663C573D476}" srcOrd="7" destOrd="0" presId="urn:microsoft.com/office/officeart/2005/8/layout/hProcess9"/>
    <dgm:cxn modelId="{2CC87CF2-EAD9-474C-A844-62F5902B56FF}" type="presParOf" srcId="{BE30CAC8-1DD4-42BD-8D2E-6A7AB6F38ED0}" destId="{B09FF353-DB50-4EA9-8167-6DB2F9E26C1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D5185-8EF6-4345-AE1C-E1EB60C8DC20}">
      <dsp:nvSpPr>
        <dsp:cNvPr id="0" name=""/>
        <dsp:cNvSpPr/>
      </dsp:nvSpPr>
      <dsp:spPr>
        <a:xfrm>
          <a:off x="822932" y="0"/>
          <a:ext cx="9326573" cy="4409769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DF2BC-968D-4541-8283-7710B8D71F7F}">
      <dsp:nvSpPr>
        <dsp:cNvPr id="0" name=""/>
        <dsp:cNvSpPr/>
      </dsp:nvSpPr>
      <dsp:spPr>
        <a:xfrm>
          <a:off x="2883" y="1322930"/>
          <a:ext cx="2032176" cy="176390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/>
            <a:t>Consumer</a:t>
          </a:r>
        </a:p>
      </dsp:txBody>
      <dsp:txXfrm>
        <a:off x="88990" y="1409037"/>
        <a:ext cx="1859962" cy="1591693"/>
      </dsp:txXfrm>
    </dsp:sp>
    <dsp:sp modelId="{4ECE7FE5-CF00-464C-B80A-056084B963D9}">
      <dsp:nvSpPr>
        <dsp:cNvPr id="0" name=""/>
        <dsp:cNvSpPr/>
      </dsp:nvSpPr>
      <dsp:spPr>
        <a:xfrm>
          <a:off x="2236507" y="1322930"/>
          <a:ext cx="2032176" cy="176390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/>
            <a:t>Customer</a:t>
          </a:r>
        </a:p>
      </dsp:txBody>
      <dsp:txXfrm>
        <a:off x="2322614" y="1409037"/>
        <a:ext cx="1859962" cy="1591693"/>
      </dsp:txXfrm>
    </dsp:sp>
    <dsp:sp modelId="{D22F1E11-78A7-431D-83B4-2F24E699A837}">
      <dsp:nvSpPr>
        <dsp:cNvPr id="0" name=""/>
        <dsp:cNvSpPr/>
      </dsp:nvSpPr>
      <dsp:spPr>
        <a:xfrm>
          <a:off x="4470131" y="1322930"/>
          <a:ext cx="2032176" cy="176390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/>
            <a:t>Prosumer</a:t>
          </a:r>
        </a:p>
      </dsp:txBody>
      <dsp:txXfrm>
        <a:off x="4556238" y="1409037"/>
        <a:ext cx="1859962" cy="1591693"/>
      </dsp:txXfrm>
    </dsp:sp>
    <dsp:sp modelId="{5B25CD84-F2D2-4B62-BD3C-ADDFA9CCAB65}">
      <dsp:nvSpPr>
        <dsp:cNvPr id="0" name=""/>
        <dsp:cNvSpPr/>
      </dsp:nvSpPr>
      <dsp:spPr>
        <a:xfrm>
          <a:off x="6703754" y="1322930"/>
          <a:ext cx="2032176" cy="176390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 err="1"/>
            <a:t>Prosumager</a:t>
          </a:r>
          <a:endParaRPr lang="en-IN" sz="2200" b="1" kern="1200" dirty="0"/>
        </a:p>
      </dsp:txBody>
      <dsp:txXfrm>
        <a:off x="6789861" y="1409037"/>
        <a:ext cx="1859962" cy="1591693"/>
      </dsp:txXfrm>
    </dsp:sp>
    <dsp:sp modelId="{B09FF353-DB50-4EA9-8167-6DB2F9E26C1A}">
      <dsp:nvSpPr>
        <dsp:cNvPr id="0" name=""/>
        <dsp:cNvSpPr/>
      </dsp:nvSpPr>
      <dsp:spPr>
        <a:xfrm>
          <a:off x="8937378" y="1322930"/>
          <a:ext cx="2032176" cy="176390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 err="1"/>
            <a:t>Nonsumer</a:t>
          </a:r>
          <a:endParaRPr lang="en-IN" sz="2200" b="1" kern="1200" dirty="0"/>
        </a:p>
      </dsp:txBody>
      <dsp:txXfrm>
        <a:off x="9023485" y="1409037"/>
        <a:ext cx="1859962" cy="1591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IN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IN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IN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0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IN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0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IN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0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A04490F-5150-497C-92FB-FC4E29A52AA5}" type="slidenum">
              <a:rPr lang="en-IN" sz="1400" b="0" strike="noStrike" spc="-1">
                <a:latin typeface="Times New Roman"/>
              </a:rPr>
              <a:t>‹#›</a:t>
            </a:fld>
            <a:endParaRPr lang="en-IN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634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990720" y="650880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9245520" y="5743080"/>
            <a:ext cx="2831400" cy="50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IN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endParaRPr lang="en-IN" sz="1200" b="0" strike="noStrike" spc="-1"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57960" y="300600"/>
            <a:ext cx="2540880" cy="7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IN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162240" y="177120"/>
            <a:ext cx="4025160" cy="54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br/>
            <a:endParaRPr lang="en-IN" sz="1800" b="0" strike="noStrike" spc="-1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57960" y="300600"/>
            <a:ext cx="2540880" cy="7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IN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3.png" /><Relationship Id="rId5" Type="http://schemas.openxmlformats.org/officeDocument/2006/relationships/image" Target="../media/image23.jpg" /><Relationship Id="rId4" Type="http://schemas.openxmlformats.org/officeDocument/2006/relationships/image" Target="../media/image22.jpe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 /><Relationship Id="rId3" Type="http://schemas.openxmlformats.org/officeDocument/2006/relationships/image" Target="../media/image25.png" /><Relationship Id="rId7" Type="http://schemas.openxmlformats.org/officeDocument/2006/relationships/image" Target="../media/image29.jp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28.PNG" /><Relationship Id="rId5" Type="http://schemas.openxmlformats.org/officeDocument/2006/relationships/image" Target="../media/image27.jpg" /><Relationship Id="rId4" Type="http://schemas.openxmlformats.org/officeDocument/2006/relationships/image" Target="../media/image26.png" /><Relationship Id="rId9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 /><Relationship Id="rId3" Type="http://schemas.openxmlformats.org/officeDocument/2006/relationships/image" Target="../media/image32.jpg" /><Relationship Id="rId7" Type="http://schemas.openxmlformats.org/officeDocument/2006/relationships/image" Target="../media/image36.jpe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35.png" /><Relationship Id="rId5" Type="http://schemas.openxmlformats.org/officeDocument/2006/relationships/image" Target="../media/image34.jpg" /><Relationship Id="rId4" Type="http://schemas.openxmlformats.org/officeDocument/2006/relationships/image" Target="../media/image3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3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5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15.xml" /><Relationship Id="rId4" Type="http://schemas.openxmlformats.org/officeDocument/2006/relationships/image" Target="../media/image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15.xml" /><Relationship Id="rId4" Type="http://schemas.openxmlformats.org/officeDocument/2006/relationships/image" Target="../media/image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15.xml" /><Relationship Id="rId5" Type="http://schemas.openxmlformats.org/officeDocument/2006/relationships/image" Target="../media/image3.png" /><Relationship Id="rId4" Type="http://schemas.openxmlformats.org/officeDocument/2006/relationships/image" Target="../media/image43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3.png" /><Relationship Id="rId5" Type="http://schemas.openxmlformats.org/officeDocument/2006/relationships/image" Target="../media/image47.PNG" /><Relationship Id="rId4" Type="http://schemas.openxmlformats.org/officeDocument/2006/relationships/image" Target="../media/image46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5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5.xml" /><Relationship Id="rId5" Type="http://schemas.openxmlformats.org/officeDocument/2006/relationships/image" Target="../media/image3.png" /><Relationship Id="rId4" Type="http://schemas.openxmlformats.org/officeDocument/2006/relationships/image" Target="../media/image8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3.png" /><Relationship Id="rId5" Type="http://schemas.openxmlformats.org/officeDocument/2006/relationships/image" Target="../media/image13.png" /><Relationship Id="rId4" Type="http://schemas.openxmlformats.org/officeDocument/2006/relationships/image" Target="../media/image12.jp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3.png" /><Relationship Id="rId5" Type="http://schemas.openxmlformats.org/officeDocument/2006/relationships/image" Target="../media/image17.jpg" /><Relationship Id="rId4" Type="http://schemas.openxmlformats.org/officeDocument/2006/relationships/image" Target="../media/image16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984179" y="282422"/>
            <a:ext cx="10223640" cy="933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8000"/>
              </a:lnSpc>
              <a:spcAft>
                <a:spcPts val="799"/>
              </a:spcAft>
            </a:pPr>
            <a:r>
              <a:rPr lang="en-IN" sz="6000" b="1" spc="-1" dirty="0">
                <a:latin typeface="Calibri"/>
              </a:rPr>
              <a:t>Future of Electricity</a:t>
            </a:r>
            <a:endParaRPr lang="en-IN" sz="6000" b="1" strike="noStrike" spc="-1" dirty="0">
              <a:latin typeface="Calibri"/>
            </a:endParaRPr>
          </a:p>
          <a:p>
            <a:pPr algn="ctr">
              <a:lnSpc>
                <a:spcPct val="108000"/>
              </a:lnSpc>
              <a:spcAft>
                <a:spcPts val="799"/>
              </a:spcAft>
            </a:pPr>
            <a:endParaRPr lang="en-IN" sz="6000" b="1" strike="noStrike" spc="-1" dirty="0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5197953" y="5856008"/>
            <a:ext cx="247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IN" sz="1800" b="1" strike="noStrike" spc="-1" dirty="0">
                <a:latin typeface="Calibri"/>
                <a:ea typeface="DejaVu Sans"/>
              </a:rPr>
              <a:t>@</a:t>
            </a:r>
            <a:r>
              <a:rPr lang="en-IN" sz="1800" b="1" strike="noStrike" spc="-1" dirty="0" err="1">
                <a:latin typeface="Calibri"/>
                <a:ea typeface="DejaVu Sans"/>
              </a:rPr>
              <a:t>rejipillai</a:t>
            </a:r>
            <a:endParaRPr lang="en-IN" sz="18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3718A-C810-4452-BF3E-0F8A4129F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01" y="1449514"/>
            <a:ext cx="9806795" cy="4413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2638F-0751-4032-859E-2EE4DE57C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63" y="473044"/>
            <a:ext cx="7819210" cy="49859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New Generation Technologies on the Horizon </a:t>
            </a:r>
            <a:endParaRPr lang="en-I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73ED767-63A6-45DD-8473-EA082CD2635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288339" y="1877419"/>
            <a:ext cx="1994946" cy="827313"/>
          </a:xfrm>
        </p:spPr>
        <p:txBody>
          <a:bodyPr anchor="t">
            <a:noAutofit/>
          </a:bodyPr>
          <a:lstStyle/>
          <a:p>
            <a:pPr algn="just"/>
            <a:r>
              <a:rPr lang="en-US" sz="2000" b="1" dirty="0"/>
              <a:t>Advanced Small Modular Nuclear Reactor</a:t>
            </a:r>
            <a:endParaRPr lang="en-US" sz="9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78B24F-AF3F-426F-B141-17DE585DF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1" y="1655355"/>
            <a:ext cx="2601003" cy="13005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E99807-7842-4E57-BBF2-7AEC3623B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7" y="4305005"/>
            <a:ext cx="2601002" cy="1711770"/>
          </a:xfrm>
          <a:prstGeom prst="rect">
            <a:avLst/>
          </a:prstGeom>
        </p:spPr>
      </p:pic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3B63B24-B225-402C-A562-CF41C0D4902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430672" y="4821454"/>
            <a:ext cx="1611487" cy="586428"/>
          </a:xfrm>
        </p:spPr>
        <p:txBody>
          <a:bodyPr anchor="t">
            <a:noAutofit/>
          </a:bodyPr>
          <a:lstStyle/>
          <a:p>
            <a:pPr algn="just"/>
            <a:r>
              <a:rPr lang="en-US" sz="2000" b="1" dirty="0"/>
              <a:t>Wave Energy Convertor</a:t>
            </a:r>
            <a:endParaRPr lang="en-US" sz="9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5EDD1A-A54C-4A46-9AB5-2E39D4A83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95" y="4393493"/>
            <a:ext cx="2823267" cy="1589716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90D50EC-16F5-40B9-97CA-76A3C13C50E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505322" y="4765969"/>
            <a:ext cx="1368126" cy="844764"/>
          </a:xfrm>
        </p:spPr>
        <p:txBody>
          <a:bodyPr anchor="t">
            <a:noAutofit/>
          </a:bodyPr>
          <a:lstStyle/>
          <a:p>
            <a:pPr algn="just"/>
            <a:r>
              <a:rPr lang="en-US" sz="2000" b="1" dirty="0"/>
              <a:t>Floating Wind Turbines</a:t>
            </a:r>
            <a:endParaRPr lang="en-US" sz="900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EC8C094-861D-4AFE-B75E-29E0E84585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r="22975"/>
          <a:stretch/>
        </p:blipFill>
        <p:spPr>
          <a:xfrm>
            <a:off x="6908717" y="1658522"/>
            <a:ext cx="1994946" cy="1593431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95912710-2CFD-4FF9-AA87-6E1AE3A43FA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383642" y="2166334"/>
            <a:ext cx="1611487" cy="577805"/>
          </a:xfrm>
        </p:spPr>
        <p:txBody>
          <a:bodyPr anchor="t">
            <a:noAutofit/>
          </a:bodyPr>
          <a:lstStyle/>
          <a:p>
            <a:pPr algn="just"/>
            <a:r>
              <a:rPr lang="en-US" sz="2000" b="1" dirty="0"/>
              <a:t>Multi-blade Wind Turbine</a:t>
            </a:r>
            <a:endParaRPr lang="en-US" sz="900" b="1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6E34698-DFFD-4D4E-A18A-0901D3B9336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24756" y="3024344"/>
            <a:ext cx="2172728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www.energy.gov</a:t>
            </a:r>
            <a:endParaRPr lang="en-US" sz="100" b="1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8F28150-3DFE-4373-9CD2-6DD446FD8E0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23761" y="6085262"/>
            <a:ext cx="2172728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www.energy.gov</a:t>
            </a:r>
            <a:endParaRPr lang="en-US" sz="100" b="1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7917B354-03BE-4828-BDAF-FE38F9B7E07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52961" y="3333335"/>
            <a:ext cx="2635352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www.businessgreen.com</a:t>
            </a:r>
            <a:endParaRPr lang="en-US" sz="100" b="1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75B1E01-C40E-465E-B2C5-C99C00A4CE3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41049" y="6084588"/>
            <a:ext cx="2172728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www.energy.gov</a:t>
            </a:r>
            <a:endParaRPr lang="en-US" sz="1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81190A-3176-4904-A0DA-E6EDD1583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20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985" y="394838"/>
            <a:ext cx="4748594" cy="49859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Solar Energy Revolution</a:t>
            </a:r>
            <a:endParaRPr lang="en-I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73ED767-63A6-45DD-8473-EA082CD2635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483151" y="1557598"/>
            <a:ext cx="1994946" cy="827313"/>
          </a:xfrm>
        </p:spPr>
        <p:txBody>
          <a:bodyPr anchor="t">
            <a:noAutofit/>
          </a:bodyPr>
          <a:lstStyle/>
          <a:p>
            <a:pPr algn="just"/>
            <a:r>
              <a:rPr lang="en-US" sz="2000" b="1" dirty="0"/>
              <a:t>Building Integrated PV</a:t>
            </a:r>
            <a:endParaRPr lang="en-US" sz="9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78B24F-AF3F-426F-B141-17DE585DF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8" y="1393817"/>
            <a:ext cx="1579912" cy="1066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E99807-7842-4E57-BBF2-7AEC3623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7" y="2959623"/>
            <a:ext cx="1455372" cy="1404366"/>
          </a:xfrm>
          <a:prstGeom prst="rect">
            <a:avLst/>
          </a:prstGeom>
        </p:spPr>
      </p:pic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3B63B24-B225-402C-A562-CF41C0D4902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483151" y="3368592"/>
            <a:ext cx="1611487" cy="586428"/>
          </a:xfrm>
        </p:spPr>
        <p:txBody>
          <a:bodyPr anchor="t">
            <a:noAutofit/>
          </a:bodyPr>
          <a:lstStyle/>
          <a:p>
            <a:pPr algn="just"/>
            <a:r>
              <a:rPr lang="en-US" sz="2000" b="1" dirty="0"/>
              <a:t>Solar Umbrella</a:t>
            </a:r>
            <a:endParaRPr lang="en-US" sz="9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5EDD1A-A54C-4A46-9AB5-2E39D4A83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92" y="3014721"/>
            <a:ext cx="2635353" cy="1018872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90D50EC-16F5-40B9-97CA-76A3C13C50E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976477" y="4224851"/>
            <a:ext cx="2802193" cy="313919"/>
          </a:xfrm>
        </p:spPr>
        <p:txBody>
          <a:bodyPr anchor="t">
            <a:noAutofit/>
          </a:bodyPr>
          <a:lstStyle/>
          <a:p>
            <a:pPr algn="ctr"/>
            <a:r>
              <a:rPr lang="en-US" sz="2000" b="1" dirty="0"/>
              <a:t>Solar Boat</a:t>
            </a:r>
            <a:endParaRPr lang="en-US" sz="900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EC8C094-861D-4AFE-B75E-29E0E8458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79" y="1365894"/>
            <a:ext cx="1611488" cy="1192501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95912710-2CFD-4FF9-AA87-6E1AE3A43FA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33927" y="1638391"/>
            <a:ext cx="1611487" cy="577805"/>
          </a:xfrm>
        </p:spPr>
        <p:txBody>
          <a:bodyPr anchor="t">
            <a:noAutofit/>
          </a:bodyPr>
          <a:lstStyle/>
          <a:p>
            <a:pPr algn="just"/>
            <a:r>
              <a:rPr lang="en-US" sz="2000" b="1" dirty="0"/>
              <a:t>Solar Vehicle</a:t>
            </a:r>
            <a:endParaRPr lang="en-US" sz="9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FD656F1-BDCA-4506-93F8-2AF96B878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82" y="3153481"/>
            <a:ext cx="1873204" cy="1319158"/>
          </a:xfrm>
          <a:prstGeom prst="rect">
            <a:avLst/>
          </a:prstGeom>
        </p:spPr>
      </p:pic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C393DEC0-1725-487D-AEE4-A93C53E5AC7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33927" y="3524157"/>
            <a:ext cx="1611487" cy="577805"/>
          </a:xfrm>
        </p:spPr>
        <p:txBody>
          <a:bodyPr anchor="t">
            <a:noAutofit/>
          </a:bodyPr>
          <a:lstStyle/>
          <a:p>
            <a:pPr algn="just"/>
            <a:r>
              <a:rPr lang="en-US" sz="2000" b="1" dirty="0"/>
              <a:t>Spray-on Solar Cells</a:t>
            </a:r>
            <a:endParaRPr lang="en-US" sz="900" b="1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A86A8E9-150B-45A7-B04E-1D9DCF685D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74" y="4803016"/>
            <a:ext cx="1027266" cy="1195364"/>
          </a:xfrm>
          <a:prstGeom prst="rect">
            <a:avLst/>
          </a:prstGeom>
        </p:spPr>
      </p:pic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8202171-AABB-4F07-9970-C717979CC53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33927" y="5340077"/>
            <a:ext cx="1611487" cy="577805"/>
          </a:xfrm>
        </p:spPr>
        <p:txBody>
          <a:bodyPr anchor="t">
            <a:noAutofit/>
          </a:bodyPr>
          <a:lstStyle/>
          <a:p>
            <a:pPr algn="just"/>
            <a:r>
              <a:rPr lang="en-US" sz="2000" b="1" dirty="0"/>
              <a:t>High Efficiency Solar Cells </a:t>
            </a:r>
            <a:endParaRPr lang="en-US" sz="900" b="1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F161E6-211D-43BB-8394-DAF50B8BC8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7" y="4854324"/>
            <a:ext cx="1611487" cy="1251588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83099E6E-635F-4DD2-8708-28C2EEFF197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483150" y="5340078"/>
            <a:ext cx="1611487" cy="586428"/>
          </a:xfrm>
        </p:spPr>
        <p:txBody>
          <a:bodyPr anchor="t">
            <a:noAutofit/>
          </a:bodyPr>
          <a:lstStyle/>
          <a:p>
            <a:r>
              <a:rPr lang="en-US" sz="2000" b="1" dirty="0"/>
              <a:t>Solar Vests and other clothing</a:t>
            </a:r>
            <a:endParaRPr lang="en-US" sz="900" b="1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6E34698-DFFD-4D4E-A18A-0901D3B9336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73356" y="2555460"/>
            <a:ext cx="2172728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Ankara Solar</a:t>
            </a:r>
            <a:endParaRPr lang="en-US" sz="100" b="1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8F28150-3DFE-4373-9CD2-6DD446FD8E0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02614" y="4457308"/>
            <a:ext cx="2172728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www.gizmodo.com</a:t>
            </a:r>
            <a:endParaRPr lang="en-US" sz="100" b="1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C8B47D8E-453F-4745-A1E8-DC76EDE6FC4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7595" y="6261299"/>
            <a:ext cx="2005930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Geeky Gadgets</a:t>
            </a:r>
            <a:endParaRPr lang="en-US" sz="100" b="1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7917B354-03BE-4828-BDAF-FE38F9B7E07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983594" y="2672829"/>
            <a:ext cx="2635352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www.cartrade.com</a:t>
            </a:r>
            <a:endParaRPr lang="en-US" sz="200" b="1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22FA3809-BE2A-4C0B-8024-4E73A1E613F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151048" y="4541582"/>
            <a:ext cx="2172728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</a:t>
            </a:r>
            <a:r>
              <a:rPr lang="en-US" sz="800" b="1" dirty="0" err="1"/>
              <a:t>EnergySage</a:t>
            </a:r>
            <a:endParaRPr lang="en-US" sz="100" b="1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3A0DC61A-CDD8-426C-B02E-DF52667EBD7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09336" y="6105912"/>
            <a:ext cx="2172728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Windy Nation</a:t>
            </a:r>
            <a:endParaRPr lang="en-US" sz="100" b="1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75B1E01-C40E-465E-B2C5-C99C00A4CE3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095949" y="4572910"/>
            <a:ext cx="2693437" cy="157118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</a:t>
            </a:r>
            <a:r>
              <a:rPr lang="pt-BR" sz="800" b="1" dirty="0"/>
              <a:t>Técnico Lisboa - Universidade de Lisboa</a:t>
            </a:r>
            <a:endParaRPr lang="en-US" sz="1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783D09-0488-4820-8BAC-5F88464EAA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174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993" y="431748"/>
            <a:ext cx="9699643" cy="49859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Disruptive Technologies on the Grid</a:t>
            </a:r>
            <a:endParaRPr lang="en-I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D67D8-4B87-4C8E-980C-EE2AA0980005}"/>
              </a:ext>
            </a:extLst>
          </p:cNvPr>
          <p:cNvSpPr txBox="1"/>
          <p:nvPr/>
        </p:nvSpPr>
        <p:spPr>
          <a:xfrm>
            <a:off x="761773" y="3453075"/>
            <a:ext cx="244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Smart </a:t>
            </a:r>
            <a:r>
              <a:rPr lang="en-IN" b="1" dirty="0" err="1"/>
              <a:t>Microgrids</a:t>
            </a:r>
            <a:r>
              <a:rPr lang="en-IN" b="1" dirty="0"/>
              <a:t> and DC Grids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0B0C3-8B9F-4BB5-BD45-10A48CE2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47" y="1417803"/>
            <a:ext cx="3292134" cy="18685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599226-4406-474E-91F7-08D8060D8EC9}"/>
              </a:ext>
            </a:extLst>
          </p:cNvPr>
          <p:cNvSpPr txBox="1"/>
          <p:nvPr/>
        </p:nvSpPr>
        <p:spPr>
          <a:xfrm>
            <a:off x="3998187" y="3573609"/>
            <a:ext cx="424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P2P Power Trading on Blockchain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BB5853-49D3-402D-A0EA-97F470ED8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90" y="1417803"/>
            <a:ext cx="2982629" cy="186851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03679B0-EAD1-49EA-A9F7-55F132C74B25}"/>
              </a:ext>
            </a:extLst>
          </p:cNvPr>
          <p:cNvSpPr txBox="1"/>
          <p:nvPr/>
        </p:nvSpPr>
        <p:spPr>
          <a:xfrm>
            <a:off x="8595214" y="3515097"/>
            <a:ext cx="244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Digitalization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A4375C-4F2A-4BE5-B9FE-CE394332D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" y="4042044"/>
            <a:ext cx="2361413" cy="199147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8276BAE-9303-4895-8396-5A20177932B8}"/>
              </a:ext>
            </a:extLst>
          </p:cNvPr>
          <p:cNvSpPr txBox="1"/>
          <p:nvPr/>
        </p:nvSpPr>
        <p:spPr>
          <a:xfrm>
            <a:off x="609480" y="6311530"/>
            <a:ext cx="244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Solid State Battery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9E94C-257B-43BD-91A4-2E065C113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23" y="4042043"/>
            <a:ext cx="2700892" cy="199147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AB115BA-D799-4929-BB89-291EB5EEED63}"/>
              </a:ext>
            </a:extLst>
          </p:cNvPr>
          <p:cNvSpPr txBox="1"/>
          <p:nvPr/>
        </p:nvSpPr>
        <p:spPr>
          <a:xfrm>
            <a:off x="4318777" y="6367142"/>
            <a:ext cx="28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Solid State Transformer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23FF44-70C5-4910-BFBD-EB4B0F5CEF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7" y="1366060"/>
            <a:ext cx="3522088" cy="1920252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2E4871-23A3-4A85-AEA1-6D25F5B3A8F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633028" y="3298538"/>
            <a:ext cx="1515579" cy="195481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k-</a:t>
            </a:r>
            <a:r>
              <a:rPr lang="en-US" sz="800" b="1" dirty="0" err="1"/>
              <a:t>png</a:t>
            </a:r>
            <a:endParaRPr lang="en-US" sz="100" b="1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B306116-1631-4068-BCA5-31018CDF475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50843" y="6089881"/>
            <a:ext cx="1895412" cy="220423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ScienceDaily</a:t>
            </a:r>
            <a:endParaRPr lang="en-US" sz="100" b="1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016E0E0-1273-43B9-8161-09DEF24BD05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09636" y="3441530"/>
            <a:ext cx="2172728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</a:t>
            </a:r>
            <a:r>
              <a:rPr lang="en-US" sz="800" b="1" dirty="0" err="1"/>
              <a:t>Parth</a:t>
            </a:r>
            <a:r>
              <a:rPr lang="en-US" sz="800" b="1" dirty="0"/>
              <a:t> Infosystems</a:t>
            </a:r>
            <a:endParaRPr lang="en-US" sz="100" b="1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732230-5D04-4CD4-9ABA-B5C25246A78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02944" y="3438064"/>
            <a:ext cx="1751869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Shutterstock</a:t>
            </a:r>
            <a:endParaRPr lang="en-US" sz="100" b="1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F905B10-9942-449C-87DE-9D1833A43A3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946087" y="6108052"/>
            <a:ext cx="2172728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Polytechnic Hub</a:t>
            </a:r>
            <a:endParaRPr lang="en-US" sz="100" b="1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7403F1A-4AE4-4430-8995-8C9F96D7FA6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031104" y="6422327"/>
            <a:ext cx="2280282" cy="317671"/>
          </a:xfrm>
        </p:spPr>
        <p:txBody>
          <a:bodyPr anchor="t">
            <a:noAutofit/>
          </a:bodyPr>
          <a:lstStyle/>
          <a:p>
            <a:pPr algn="just"/>
            <a:r>
              <a:rPr lang="en-US" sz="1800" b="1" dirty="0"/>
              <a:t>AI and RPA</a:t>
            </a:r>
            <a:endParaRPr lang="en-US" sz="800" b="1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7C22F7C-8002-4C56-A5AF-37911D73AB0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311650" y="5989839"/>
            <a:ext cx="1994946" cy="254822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mckinsey.com</a:t>
            </a:r>
            <a:endParaRPr lang="en-US" sz="100" b="1" dirty="0"/>
          </a:p>
        </p:txBody>
      </p:sp>
      <p:pic>
        <p:nvPicPr>
          <p:cNvPr id="26" name="Picture 2" descr="Image result for Artificial Intellig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99" y="4042043"/>
            <a:ext cx="2928098" cy="18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4B1FD8-3E3F-4B8E-9189-93D45DC71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188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744" y="445299"/>
            <a:ext cx="10972440" cy="49859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Journey from Consumer to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Nonsumer</a:t>
            </a:r>
            <a:endParaRPr lang="en-I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5A76FD3C-AA42-4EC7-B8E3-1B1B9B520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98691"/>
              </p:ext>
            </p:extLst>
          </p:nvPr>
        </p:nvGraphicFramePr>
        <p:xfrm>
          <a:off x="609479" y="1504334"/>
          <a:ext cx="10972439" cy="440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985378F-F25E-496F-8BC2-34B3B4B17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960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C1E702-4CE6-4AF2-A9C4-2CD12EF07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0" y="1590063"/>
            <a:ext cx="2778337" cy="19643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988" y="441978"/>
            <a:ext cx="10972440" cy="498598"/>
          </a:xfrm>
        </p:spPr>
        <p:txBody>
          <a:bodyPr/>
          <a:lstStyle/>
          <a:p>
            <a:r>
              <a:rPr lang="en-IN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India’s Tryst with Electrification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78D7CB-C99C-4550-86E1-2B6947CD1D0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34264" y="1681825"/>
            <a:ext cx="7418755" cy="1780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1898: 130kW </a:t>
            </a:r>
            <a:r>
              <a:rPr lang="en-IN" sz="2400" dirty="0" err="1"/>
              <a:t>Sidrapong</a:t>
            </a:r>
            <a:r>
              <a:rPr lang="en-IN" sz="2400" dirty="0"/>
              <a:t> Hydroelectric Power Station in Darjeeling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38608-F806-452B-8D5C-7F9E4D042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" y="4330460"/>
            <a:ext cx="2471523" cy="1220505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7E11FFA-BC77-4773-9C8B-45F7DBA2537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834264" y="3760844"/>
            <a:ext cx="7747656" cy="2359738"/>
          </a:xfrm>
        </p:spPr>
        <p:txBody>
          <a:bodyPr>
            <a:normAutofit/>
          </a:bodyPr>
          <a:lstStyle/>
          <a:p>
            <a:r>
              <a:rPr lang="en-US" sz="2400" dirty="0"/>
              <a:t>1899: 1 MW thermal plant in Kolkata </a:t>
            </a:r>
          </a:p>
          <a:p>
            <a:r>
              <a:rPr lang="en-US" sz="2400" dirty="0"/>
              <a:t>1902: Electric Trams in Kolkata </a:t>
            </a:r>
            <a:endParaRPr lang="en-IN" sz="240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3DF5467-72A3-4880-87EE-D94AA48B1FB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93527" y="3655417"/>
            <a:ext cx="2172728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1100" b="1" dirty="0"/>
              <a:t>Image Credit: indiangorkhas.in</a:t>
            </a:r>
            <a:endParaRPr lang="en-US" sz="400" b="1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F704CE9-3643-4FE4-99D0-A6233797235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205388" y="5550965"/>
            <a:ext cx="1370600" cy="154073"/>
          </a:xfrm>
        </p:spPr>
        <p:txBody>
          <a:bodyPr anchor="t">
            <a:noAutofit/>
          </a:bodyPr>
          <a:lstStyle/>
          <a:p>
            <a:pPr algn="just"/>
            <a:r>
              <a:rPr lang="en-US" sz="1100" b="1" dirty="0"/>
              <a:t>Image Credit: CESC</a:t>
            </a:r>
            <a:endParaRPr lang="en-US" sz="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50F610-CEE3-4777-93C9-48F618FB5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489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717" y="410447"/>
            <a:ext cx="8269798" cy="498598"/>
          </a:xfrm>
        </p:spPr>
        <p:txBody>
          <a:bodyPr/>
          <a:lstStyle/>
          <a:p>
            <a:r>
              <a:rPr lang="en-IN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Independent India - Electricity Development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1147F-74D4-4E57-9998-640205735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7" y="1534019"/>
            <a:ext cx="4139305" cy="270949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EF313A1-C54D-4533-8220-D50099B9B34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360109" y="4430839"/>
            <a:ext cx="3771451" cy="1767415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Installed Capacity:</a:t>
            </a:r>
          </a:p>
          <a:p>
            <a:pPr algn="just"/>
            <a:r>
              <a:rPr lang="en-US" sz="2800" dirty="0"/>
              <a:t>1947:		1.36 GW</a:t>
            </a:r>
          </a:p>
          <a:p>
            <a:pPr algn="just"/>
            <a:r>
              <a:rPr lang="en-US" sz="2800" dirty="0"/>
              <a:t>2019:		357 GW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9F24FF-3A8F-4BA9-A48F-C772ABBF2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37" y="1929599"/>
            <a:ext cx="3839278" cy="1919639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AE553E2-BAFF-463A-A9EC-60E05F7496D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011906" y="4376247"/>
            <a:ext cx="4090089" cy="1767415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Per capita Consumption: </a:t>
            </a:r>
          </a:p>
          <a:p>
            <a:pPr algn="just"/>
            <a:r>
              <a:rPr lang="en-US" sz="2800" dirty="0"/>
              <a:t>1947: 	16.3 kWh</a:t>
            </a:r>
          </a:p>
          <a:p>
            <a:pPr algn="just"/>
            <a:r>
              <a:rPr lang="en-US" sz="2800" dirty="0"/>
              <a:t>2018:		1149 kWh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5622A88-ED46-4848-93BE-AE7C581F54B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706841" y="4230609"/>
            <a:ext cx="2678069" cy="200230"/>
          </a:xfrm>
        </p:spPr>
        <p:txBody>
          <a:bodyPr anchor="t">
            <a:noAutofit/>
          </a:bodyPr>
          <a:lstStyle/>
          <a:p>
            <a:pPr algn="just"/>
            <a:r>
              <a:rPr lang="en-US" sz="1100" b="1" dirty="0"/>
              <a:t>Image Credit : </a:t>
            </a:r>
            <a:r>
              <a:rPr lang="en-US" sz="1100" b="1" dirty="0" err="1"/>
              <a:t>Natali_Mis</a:t>
            </a:r>
            <a:r>
              <a:rPr lang="en-US" sz="1100" b="1" dirty="0"/>
              <a:t> | Getty Images</a:t>
            </a:r>
            <a:endParaRPr lang="en-US" sz="400" b="1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1B36DA3-3B34-446C-AFBB-A7397BFC038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940662" y="4335174"/>
            <a:ext cx="2410111" cy="200230"/>
          </a:xfrm>
        </p:spPr>
        <p:txBody>
          <a:bodyPr anchor="t">
            <a:noAutofit/>
          </a:bodyPr>
          <a:lstStyle/>
          <a:p>
            <a:pPr algn="just"/>
            <a:r>
              <a:rPr lang="en-US" sz="1100" b="1" dirty="0"/>
              <a:t>Image Credit: </a:t>
            </a:r>
            <a:r>
              <a:rPr lang="en-US" sz="1100" b="1" dirty="0" err="1"/>
              <a:t>Thermodyne</a:t>
            </a:r>
            <a:r>
              <a:rPr lang="en-US" sz="1100" b="1" dirty="0"/>
              <a:t> Boilers</a:t>
            </a:r>
            <a:endParaRPr lang="en-US" sz="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79D92-7BC6-4413-8F60-23F6CB6BC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97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274" y="424583"/>
            <a:ext cx="10972440" cy="498598"/>
          </a:xfrm>
        </p:spPr>
        <p:txBody>
          <a:bodyPr/>
          <a:lstStyle/>
          <a:p>
            <a:r>
              <a:rPr lang="en-IN" sz="3600" b="1" dirty="0">
                <a:latin typeface="Calibri" panose="020F0502020204030204" pitchFamily="34" charset="0"/>
                <a:cs typeface="Calibri" panose="020F0502020204030204" pitchFamily="34" charset="0"/>
              </a:rPr>
              <a:t>One Nation – One Grid </a:t>
            </a:r>
          </a:p>
        </p:txBody>
      </p:sp>
      <p:sp>
        <p:nvSpPr>
          <p:cNvPr id="12" name="椭圆 5">
            <a:extLst>
              <a:ext uri="{FF2B5EF4-FFF2-40B4-BE49-F238E27FC236}">
                <a16:creationId xmlns:a16="http://schemas.microsoft.com/office/drawing/2014/main" id="{CE3BB3E4-50F5-4A5C-8CAC-4CA6A0D9CFA4}"/>
              </a:ext>
            </a:extLst>
          </p:cNvPr>
          <p:cNvSpPr>
            <a:spLocks noChangeAspect="1"/>
          </p:cNvSpPr>
          <p:nvPr/>
        </p:nvSpPr>
        <p:spPr bwMode="auto">
          <a:xfrm>
            <a:off x="389090" y="4054510"/>
            <a:ext cx="1778688" cy="1976054"/>
          </a:xfrm>
          <a:custGeom>
            <a:avLst/>
            <a:gdLst/>
            <a:ahLst/>
            <a:cxnLst>
              <a:cxn ang="0">
                <a:pos x="5144" y="842"/>
              </a:cxn>
              <a:cxn ang="0">
                <a:pos x="5895" y="1411"/>
              </a:cxn>
              <a:cxn ang="0">
                <a:pos x="5689" y="2155"/>
              </a:cxn>
              <a:cxn ang="0">
                <a:pos x="5205" y="2575"/>
              </a:cxn>
              <a:cxn ang="0">
                <a:pos x="5539" y="3151"/>
              </a:cxn>
              <a:cxn ang="0">
                <a:pos x="6120" y="4049"/>
              </a:cxn>
              <a:cxn ang="0">
                <a:pos x="7174" y="5193"/>
              </a:cxn>
              <a:cxn ang="0">
                <a:pos x="8225" y="5367"/>
              </a:cxn>
              <a:cxn ang="0">
                <a:pos x="8960" y="5681"/>
              </a:cxn>
              <a:cxn ang="0">
                <a:pos x="9834" y="5396"/>
              </a:cxn>
              <a:cxn ang="0">
                <a:pos x="10280" y="4951"/>
              </a:cxn>
              <a:cxn ang="0">
                <a:pos x="11015" y="5431"/>
              </a:cxn>
              <a:cxn ang="0">
                <a:pos x="11658" y="5071"/>
              </a:cxn>
              <a:cxn ang="0">
                <a:pos x="12208" y="4556"/>
              </a:cxn>
              <a:cxn ang="0">
                <a:pos x="13380" y="3926"/>
              </a:cxn>
              <a:cxn ang="0">
                <a:pos x="13891" y="4141"/>
              </a:cxn>
              <a:cxn ang="0">
                <a:pos x="14151" y="4831"/>
              </a:cxn>
              <a:cxn ang="0">
                <a:pos x="13794" y="5050"/>
              </a:cxn>
              <a:cxn ang="0">
                <a:pos x="13356" y="5794"/>
              </a:cxn>
              <a:cxn ang="0">
                <a:pos x="13106" y="6650"/>
              </a:cxn>
              <a:cxn ang="0">
                <a:pos x="12610" y="7506"/>
              </a:cxn>
              <a:cxn ang="0">
                <a:pos x="12310" y="7911"/>
              </a:cxn>
              <a:cxn ang="0">
                <a:pos x="11916" y="7216"/>
              </a:cxn>
              <a:cxn ang="0">
                <a:pos x="11606" y="6915"/>
              </a:cxn>
              <a:cxn ang="0">
                <a:pos x="12162" y="6551"/>
              </a:cxn>
              <a:cxn ang="0">
                <a:pos x="10818" y="6357"/>
              </a:cxn>
              <a:cxn ang="0">
                <a:pos x="10430" y="5754"/>
              </a:cxn>
              <a:cxn ang="0">
                <a:pos x="10145" y="5819"/>
              </a:cxn>
              <a:cxn ang="0">
                <a:pos x="10205" y="6430"/>
              </a:cxn>
              <a:cxn ang="0">
                <a:pos x="10295" y="7122"/>
              </a:cxn>
              <a:cxn ang="0">
                <a:pos x="10565" y="8173"/>
              </a:cxn>
              <a:cxn ang="0">
                <a:pos x="9433" y="9041"/>
              </a:cxn>
              <a:cxn ang="0">
                <a:pos x="8514" y="9722"/>
              </a:cxn>
              <a:cxn ang="0">
                <a:pos x="7178" y="11150"/>
              </a:cxn>
              <a:cxn ang="0">
                <a:pos x="6474" y="11706"/>
              </a:cxn>
              <a:cxn ang="0">
                <a:pos x="6060" y="12437"/>
              </a:cxn>
              <a:cxn ang="0">
                <a:pos x="6005" y="13562"/>
              </a:cxn>
              <a:cxn ang="0">
                <a:pos x="5861" y="14326"/>
              </a:cxn>
              <a:cxn ang="0">
                <a:pos x="5322" y="15122"/>
              </a:cxn>
              <a:cxn ang="0">
                <a:pos x="4830" y="15750"/>
              </a:cxn>
              <a:cxn ang="0">
                <a:pos x="3960" y="15126"/>
              </a:cxn>
              <a:cxn ang="0">
                <a:pos x="3329" y="13724"/>
              </a:cxn>
              <a:cxn ang="0">
                <a:pos x="2733" y="12057"/>
              </a:cxn>
              <a:cxn ang="0">
                <a:pos x="2304" y="10316"/>
              </a:cxn>
              <a:cxn ang="0">
                <a:pos x="2331" y="9044"/>
              </a:cxn>
              <a:cxn ang="0">
                <a:pos x="2315" y="8248"/>
              </a:cxn>
              <a:cxn ang="0">
                <a:pos x="2106" y="8348"/>
              </a:cxn>
              <a:cxn ang="0">
                <a:pos x="1377" y="8842"/>
              </a:cxn>
              <a:cxn ang="0">
                <a:pos x="530" y="7872"/>
              </a:cxn>
              <a:cxn ang="0">
                <a:pos x="1236" y="7535"/>
              </a:cxn>
              <a:cxn ang="0">
                <a:pos x="195" y="7248"/>
              </a:cxn>
              <a:cxn ang="0">
                <a:pos x="185" y="6979"/>
              </a:cxn>
              <a:cxn ang="0">
                <a:pos x="1014" y="6911"/>
              </a:cxn>
              <a:cxn ang="0">
                <a:pos x="1569" y="6797"/>
              </a:cxn>
              <a:cxn ang="0">
                <a:pos x="1095" y="5965"/>
              </a:cxn>
              <a:cxn ang="0">
                <a:pos x="1312" y="4858"/>
              </a:cxn>
              <a:cxn ang="0">
                <a:pos x="2255" y="4589"/>
              </a:cxn>
              <a:cxn ang="0">
                <a:pos x="3425" y="3302"/>
              </a:cxn>
              <a:cxn ang="0">
                <a:pos x="3019" y="1784"/>
              </a:cxn>
              <a:cxn ang="0">
                <a:pos x="2579" y="581"/>
              </a:cxn>
            </a:cxnLst>
            <a:rect l="0" t="0" r="r" b="b"/>
            <a:pathLst>
              <a:path w="14331" h="15922">
                <a:moveTo>
                  <a:pt x="3496" y="0"/>
                </a:moveTo>
                <a:lnTo>
                  <a:pt x="3694" y="41"/>
                </a:lnTo>
                <a:lnTo>
                  <a:pt x="3851" y="2"/>
                </a:lnTo>
                <a:lnTo>
                  <a:pt x="3890" y="119"/>
                </a:lnTo>
                <a:lnTo>
                  <a:pt x="4484" y="526"/>
                </a:lnTo>
                <a:lnTo>
                  <a:pt x="4514" y="672"/>
                </a:lnTo>
                <a:lnTo>
                  <a:pt x="4758" y="747"/>
                </a:lnTo>
                <a:lnTo>
                  <a:pt x="4789" y="886"/>
                </a:lnTo>
                <a:lnTo>
                  <a:pt x="5144" y="842"/>
                </a:lnTo>
                <a:lnTo>
                  <a:pt x="5255" y="705"/>
                </a:lnTo>
                <a:lnTo>
                  <a:pt x="5507" y="690"/>
                </a:lnTo>
                <a:lnTo>
                  <a:pt x="5684" y="602"/>
                </a:lnTo>
                <a:lnTo>
                  <a:pt x="5795" y="675"/>
                </a:lnTo>
                <a:lnTo>
                  <a:pt x="5990" y="722"/>
                </a:lnTo>
                <a:lnTo>
                  <a:pt x="6105" y="866"/>
                </a:lnTo>
                <a:lnTo>
                  <a:pt x="6020" y="1118"/>
                </a:lnTo>
                <a:lnTo>
                  <a:pt x="6003" y="1382"/>
                </a:lnTo>
                <a:lnTo>
                  <a:pt x="5895" y="1411"/>
                </a:lnTo>
                <a:lnTo>
                  <a:pt x="5780" y="1484"/>
                </a:lnTo>
                <a:lnTo>
                  <a:pt x="5790" y="1631"/>
                </a:lnTo>
                <a:lnTo>
                  <a:pt x="5688" y="1721"/>
                </a:lnTo>
                <a:lnTo>
                  <a:pt x="5579" y="1705"/>
                </a:lnTo>
                <a:lnTo>
                  <a:pt x="5449" y="1750"/>
                </a:lnTo>
                <a:lnTo>
                  <a:pt x="5539" y="1935"/>
                </a:lnTo>
                <a:lnTo>
                  <a:pt x="5459" y="1975"/>
                </a:lnTo>
                <a:lnTo>
                  <a:pt x="5474" y="2100"/>
                </a:lnTo>
                <a:lnTo>
                  <a:pt x="5689" y="2155"/>
                </a:lnTo>
                <a:lnTo>
                  <a:pt x="5684" y="2310"/>
                </a:lnTo>
                <a:lnTo>
                  <a:pt x="5774" y="2460"/>
                </a:lnTo>
                <a:lnTo>
                  <a:pt x="5584" y="2565"/>
                </a:lnTo>
                <a:lnTo>
                  <a:pt x="5489" y="2625"/>
                </a:lnTo>
                <a:lnTo>
                  <a:pt x="5414" y="2580"/>
                </a:lnTo>
                <a:lnTo>
                  <a:pt x="5384" y="2485"/>
                </a:lnTo>
                <a:lnTo>
                  <a:pt x="5299" y="2490"/>
                </a:lnTo>
                <a:lnTo>
                  <a:pt x="5205" y="2574"/>
                </a:lnTo>
                <a:cubicBezTo>
                  <a:pt x="5205" y="2574"/>
                  <a:pt x="5205" y="2575"/>
                  <a:pt x="5205" y="2575"/>
                </a:cubicBezTo>
                <a:lnTo>
                  <a:pt x="5280" y="2640"/>
                </a:lnTo>
                <a:lnTo>
                  <a:pt x="5330" y="2760"/>
                </a:lnTo>
                <a:lnTo>
                  <a:pt x="5400" y="2845"/>
                </a:lnTo>
                <a:lnTo>
                  <a:pt x="5385" y="2964"/>
                </a:lnTo>
                <a:lnTo>
                  <a:pt x="5430" y="3059"/>
                </a:lnTo>
                <a:lnTo>
                  <a:pt x="5385" y="3129"/>
                </a:lnTo>
                <a:lnTo>
                  <a:pt x="5420" y="3209"/>
                </a:lnTo>
                <a:lnTo>
                  <a:pt x="5421" y="3211"/>
                </a:lnTo>
                <a:lnTo>
                  <a:pt x="5539" y="3151"/>
                </a:lnTo>
                <a:lnTo>
                  <a:pt x="5614" y="3211"/>
                </a:lnTo>
                <a:lnTo>
                  <a:pt x="5644" y="3301"/>
                </a:lnTo>
                <a:lnTo>
                  <a:pt x="5744" y="3391"/>
                </a:lnTo>
                <a:lnTo>
                  <a:pt x="5939" y="3431"/>
                </a:lnTo>
                <a:lnTo>
                  <a:pt x="6075" y="3536"/>
                </a:lnTo>
                <a:lnTo>
                  <a:pt x="6075" y="3656"/>
                </a:lnTo>
                <a:lnTo>
                  <a:pt x="6285" y="3676"/>
                </a:lnTo>
                <a:lnTo>
                  <a:pt x="6425" y="3811"/>
                </a:lnTo>
                <a:lnTo>
                  <a:pt x="6120" y="4049"/>
                </a:lnTo>
                <a:lnTo>
                  <a:pt x="6109" y="4165"/>
                </a:lnTo>
                <a:lnTo>
                  <a:pt x="6075" y="4240"/>
                </a:lnTo>
                <a:lnTo>
                  <a:pt x="6126" y="4366"/>
                </a:lnTo>
                <a:lnTo>
                  <a:pt x="6003" y="4451"/>
                </a:lnTo>
                <a:lnTo>
                  <a:pt x="6007" y="4618"/>
                </a:lnTo>
                <a:lnTo>
                  <a:pt x="6489" y="4813"/>
                </a:lnTo>
                <a:lnTo>
                  <a:pt x="6904" y="5127"/>
                </a:lnTo>
                <a:lnTo>
                  <a:pt x="6990" y="5072"/>
                </a:lnTo>
                <a:lnTo>
                  <a:pt x="7174" y="5193"/>
                </a:lnTo>
                <a:lnTo>
                  <a:pt x="7290" y="5176"/>
                </a:lnTo>
                <a:lnTo>
                  <a:pt x="7326" y="5268"/>
                </a:lnTo>
                <a:lnTo>
                  <a:pt x="7606" y="5371"/>
                </a:lnTo>
                <a:lnTo>
                  <a:pt x="7699" y="5292"/>
                </a:lnTo>
                <a:lnTo>
                  <a:pt x="7835" y="5325"/>
                </a:lnTo>
                <a:lnTo>
                  <a:pt x="7835" y="5324"/>
                </a:lnTo>
                <a:lnTo>
                  <a:pt x="7964" y="5291"/>
                </a:lnTo>
                <a:lnTo>
                  <a:pt x="8090" y="5355"/>
                </a:lnTo>
                <a:lnTo>
                  <a:pt x="8225" y="5367"/>
                </a:lnTo>
                <a:lnTo>
                  <a:pt x="8225" y="5546"/>
                </a:lnTo>
                <a:lnTo>
                  <a:pt x="8325" y="5550"/>
                </a:lnTo>
                <a:lnTo>
                  <a:pt x="8429" y="5606"/>
                </a:lnTo>
                <a:lnTo>
                  <a:pt x="8525" y="5655"/>
                </a:lnTo>
                <a:lnTo>
                  <a:pt x="8689" y="5591"/>
                </a:lnTo>
                <a:lnTo>
                  <a:pt x="8734" y="5626"/>
                </a:lnTo>
                <a:lnTo>
                  <a:pt x="8774" y="5726"/>
                </a:lnTo>
                <a:lnTo>
                  <a:pt x="8865" y="5741"/>
                </a:lnTo>
                <a:lnTo>
                  <a:pt x="8960" y="5681"/>
                </a:lnTo>
                <a:lnTo>
                  <a:pt x="9095" y="5716"/>
                </a:lnTo>
                <a:lnTo>
                  <a:pt x="9230" y="5786"/>
                </a:lnTo>
                <a:lnTo>
                  <a:pt x="9405" y="5726"/>
                </a:lnTo>
                <a:lnTo>
                  <a:pt x="9470" y="5831"/>
                </a:lnTo>
                <a:lnTo>
                  <a:pt x="9790" y="5781"/>
                </a:lnTo>
                <a:lnTo>
                  <a:pt x="9948" y="5714"/>
                </a:lnTo>
                <a:lnTo>
                  <a:pt x="9975" y="5594"/>
                </a:lnTo>
                <a:lnTo>
                  <a:pt x="9890" y="5474"/>
                </a:lnTo>
                <a:lnTo>
                  <a:pt x="9834" y="5396"/>
                </a:lnTo>
                <a:lnTo>
                  <a:pt x="9874" y="5327"/>
                </a:lnTo>
                <a:lnTo>
                  <a:pt x="9860" y="5172"/>
                </a:lnTo>
                <a:lnTo>
                  <a:pt x="9914" y="5064"/>
                </a:lnTo>
                <a:lnTo>
                  <a:pt x="9890" y="4920"/>
                </a:lnTo>
                <a:lnTo>
                  <a:pt x="10004" y="4886"/>
                </a:lnTo>
                <a:lnTo>
                  <a:pt x="10125" y="4816"/>
                </a:lnTo>
                <a:lnTo>
                  <a:pt x="10245" y="4876"/>
                </a:lnTo>
                <a:lnTo>
                  <a:pt x="10280" y="4951"/>
                </a:lnTo>
                <a:lnTo>
                  <a:pt x="10220" y="5131"/>
                </a:lnTo>
                <a:lnTo>
                  <a:pt x="10265" y="5246"/>
                </a:lnTo>
                <a:lnTo>
                  <a:pt x="10244" y="5332"/>
                </a:lnTo>
                <a:lnTo>
                  <a:pt x="10283" y="5418"/>
                </a:lnTo>
                <a:lnTo>
                  <a:pt x="10469" y="5531"/>
                </a:lnTo>
                <a:lnTo>
                  <a:pt x="10542" y="5489"/>
                </a:lnTo>
                <a:lnTo>
                  <a:pt x="10776" y="5560"/>
                </a:lnTo>
                <a:lnTo>
                  <a:pt x="10880" y="5506"/>
                </a:lnTo>
                <a:lnTo>
                  <a:pt x="11015" y="5431"/>
                </a:lnTo>
                <a:lnTo>
                  <a:pt x="11120" y="5501"/>
                </a:lnTo>
                <a:lnTo>
                  <a:pt x="11315" y="5486"/>
                </a:lnTo>
                <a:lnTo>
                  <a:pt x="11510" y="5456"/>
                </a:lnTo>
                <a:lnTo>
                  <a:pt x="11720" y="5386"/>
                </a:lnTo>
                <a:lnTo>
                  <a:pt x="11849" y="5396"/>
                </a:lnTo>
                <a:lnTo>
                  <a:pt x="11803" y="5261"/>
                </a:lnTo>
                <a:lnTo>
                  <a:pt x="11823" y="5141"/>
                </a:lnTo>
                <a:lnTo>
                  <a:pt x="11763" y="5056"/>
                </a:lnTo>
                <a:lnTo>
                  <a:pt x="11658" y="5071"/>
                </a:lnTo>
                <a:lnTo>
                  <a:pt x="11578" y="5026"/>
                </a:lnTo>
                <a:lnTo>
                  <a:pt x="11578" y="4891"/>
                </a:lnTo>
                <a:lnTo>
                  <a:pt x="11643" y="4876"/>
                </a:lnTo>
                <a:lnTo>
                  <a:pt x="11728" y="4901"/>
                </a:lnTo>
                <a:lnTo>
                  <a:pt x="11838" y="4811"/>
                </a:lnTo>
                <a:lnTo>
                  <a:pt x="11958" y="4861"/>
                </a:lnTo>
                <a:lnTo>
                  <a:pt x="12033" y="4781"/>
                </a:lnTo>
                <a:lnTo>
                  <a:pt x="12063" y="4651"/>
                </a:lnTo>
                <a:lnTo>
                  <a:pt x="12208" y="4556"/>
                </a:lnTo>
                <a:lnTo>
                  <a:pt x="12269" y="4496"/>
                </a:lnTo>
                <a:lnTo>
                  <a:pt x="12364" y="4351"/>
                </a:lnTo>
                <a:lnTo>
                  <a:pt x="12524" y="4336"/>
                </a:lnTo>
                <a:lnTo>
                  <a:pt x="12644" y="4276"/>
                </a:lnTo>
                <a:lnTo>
                  <a:pt x="12779" y="4046"/>
                </a:lnTo>
                <a:lnTo>
                  <a:pt x="12934" y="3911"/>
                </a:lnTo>
                <a:lnTo>
                  <a:pt x="13100" y="4016"/>
                </a:lnTo>
                <a:lnTo>
                  <a:pt x="13310" y="4021"/>
                </a:lnTo>
                <a:lnTo>
                  <a:pt x="13380" y="3926"/>
                </a:lnTo>
                <a:lnTo>
                  <a:pt x="13485" y="3866"/>
                </a:lnTo>
                <a:lnTo>
                  <a:pt x="13651" y="3791"/>
                </a:lnTo>
                <a:lnTo>
                  <a:pt x="13681" y="3856"/>
                </a:lnTo>
                <a:lnTo>
                  <a:pt x="13771" y="3896"/>
                </a:lnTo>
                <a:lnTo>
                  <a:pt x="13671" y="3956"/>
                </a:lnTo>
                <a:lnTo>
                  <a:pt x="13656" y="4046"/>
                </a:lnTo>
                <a:lnTo>
                  <a:pt x="13771" y="3986"/>
                </a:lnTo>
                <a:lnTo>
                  <a:pt x="13861" y="3986"/>
                </a:lnTo>
                <a:lnTo>
                  <a:pt x="13891" y="4141"/>
                </a:lnTo>
                <a:lnTo>
                  <a:pt x="13776" y="4276"/>
                </a:lnTo>
                <a:lnTo>
                  <a:pt x="13791" y="4346"/>
                </a:lnTo>
                <a:lnTo>
                  <a:pt x="13846" y="4376"/>
                </a:lnTo>
                <a:lnTo>
                  <a:pt x="13941" y="4321"/>
                </a:lnTo>
                <a:lnTo>
                  <a:pt x="14196" y="4351"/>
                </a:lnTo>
                <a:lnTo>
                  <a:pt x="14331" y="4421"/>
                </a:lnTo>
                <a:lnTo>
                  <a:pt x="14311" y="4586"/>
                </a:lnTo>
                <a:lnTo>
                  <a:pt x="14121" y="4726"/>
                </a:lnTo>
                <a:lnTo>
                  <a:pt x="14151" y="4831"/>
                </a:lnTo>
                <a:lnTo>
                  <a:pt x="14226" y="4931"/>
                </a:lnTo>
                <a:lnTo>
                  <a:pt x="14271" y="4981"/>
                </a:lnTo>
                <a:lnTo>
                  <a:pt x="14298" y="5058"/>
                </a:lnTo>
                <a:lnTo>
                  <a:pt x="14250" y="5090"/>
                </a:lnTo>
                <a:lnTo>
                  <a:pt x="14166" y="5011"/>
                </a:lnTo>
                <a:lnTo>
                  <a:pt x="14121" y="4931"/>
                </a:lnTo>
                <a:lnTo>
                  <a:pt x="14002" y="4970"/>
                </a:lnTo>
                <a:lnTo>
                  <a:pt x="13914" y="4986"/>
                </a:lnTo>
                <a:lnTo>
                  <a:pt x="13794" y="5050"/>
                </a:lnTo>
                <a:lnTo>
                  <a:pt x="13674" y="5194"/>
                </a:lnTo>
                <a:lnTo>
                  <a:pt x="13554" y="5298"/>
                </a:lnTo>
                <a:lnTo>
                  <a:pt x="13474" y="5370"/>
                </a:lnTo>
                <a:lnTo>
                  <a:pt x="13386" y="5442"/>
                </a:lnTo>
                <a:lnTo>
                  <a:pt x="13321" y="5538"/>
                </a:lnTo>
                <a:lnTo>
                  <a:pt x="13322" y="5538"/>
                </a:lnTo>
                <a:lnTo>
                  <a:pt x="13362" y="5610"/>
                </a:lnTo>
                <a:lnTo>
                  <a:pt x="13413" y="5680"/>
                </a:lnTo>
                <a:lnTo>
                  <a:pt x="13356" y="5794"/>
                </a:lnTo>
                <a:lnTo>
                  <a:pt x="13268" y="5924"/>
                </a:lnTo>
                <a:lnTo>
                  <a:pt x="13253" y="6065"/>
                </a:lnTo>
                <a:lnTo>
                  <a:pt x="13158" y="6056"/>
                </a:lnTo>
                <a:lnTo>
                  <a:pt x="13141" y="6175"/>
                </a:lnTo>
                <a:lnTo>
                  <a:pt x="13221" y="6240"/>
                </a:lnTo>
                <a:lnTo>
                  <a:pt x="13290" y="6346"/>
                </a:lnTo>
                <a:lnTo>
                  <a:pt x="13218" y="6418"/>
                </a:lnTo>
                <a:lnTo>
                  <a:pt x="13146" y="6514"/>
                </a:lnTo>
                <a:lnTo>
                  <a:pt x="13106" y="6650"/>
                </a:lnTo>
                <a:lnTo>
                  <a:pt x="13026" y="6826"/>
                </a:lnTo>
                <a:lnTo>
                  <a:pt x="12966" y="6916"/>
                </a:lnTo>
                <a:lnTo>
                  <a:pt x="12786" y="6881"/>
                </a:lnTo>
                <a:lnTo>
                  <a:pt x="12706" y="6911"/>
                </a:lnTo>
                <a:lnTo>
                  <a:pt x="12577" y="6887"/>
                </a:lnTo>
                <a:lnTo>
                  <a:pt x="12666" y="7075"/>
                </a:lnTo>
                <a:lnTo>
                  <a:pt x="12706" y="7266"/>
                </a:lnTo>
                <a:lnTo>
                  <a:pt x="12658" y="7394"/>
                </a:lnTo>
                <a:lnTo>
                  <a:pt x="12610" y="7506"/>
                </a:lnTo>
                <a:lnTo>
                  <a:pt x="12514" y="7506"/>
                </a:lnTo>
                <a:lnTo>
                  <a:pt x="12541" y="7600"/>
                </a:lnTo>
                <a:lnTo>
                  <a:pt x="12571" y="7755"/>
                </a:lnTo>
                <a:lnTo>
                  <a:pt x="12586" y="7890"/>
                </a:lnTo>
                <a:lnTo>
                  <a:pt x="12546" y="7975"/>
                </a:lnTo>
                <a:lnTo>
                  <a:pt x="12501" y="8037"/>
                </a:lnTo>
                <a:lnTo>
                  <a:pt x="12441" y="7950"/>
                </a:lnTo>
                <a:lnTo>
                  <a:pt x="12321" y="8011"/>
                </a:lnTo>
                <a:lnTo>
                  <a:pt x="12310" y="7911"/>
                </a:lnTo>
                <a:lnTo>
                  <a:pt x="12292" y="7743"/>
                </a:lnTo>
                <a:lnTo>
                  <a:pt x="12193" y="7572"/>
                </a:lnTo>
                <a:lnTo>
                  <a:pt x="12121" y="7381"/>
                </a:lnTo>
                <a:lnTo>
                  <a:pt x="12156" y="7316"/>
                </a:lnTo>
                <a:lnTo>
                  <a:pt x="12124" y="7205"/>
                </a:lnTo>
                <a:lnTo>
                  <a:pt x="12061" y="7091"/>
                </a:lnTo>
                <a:lnTo>
                  <a:pt x="12061" y="7090"/>
                </a:lnTo>
                <a:lnTo>
                  <a:pt x="11911" y="7135"/>
                </a:lnTo>
                <a:lnTo>
                  <a:pt x="11916" y="7216"/>
                </a:lnTo>
                <a:lnTo>
                  <a:pt x="11871" y="7361"/>
                </a:lnTo>
                <a:lnTo>
                  <a:pt x="11886" y="7471"/>
                </a:lnTo>
                <a:lnTo>
                  <a:pt x="11802" y="7562"/>
                </a:lnTo>
                <a:lnTo>
                  <a:pt x="11722" y="7482"/>
                </a:lnTo>
                <a:lnTo>
                  <a:pt x="11706" y="7386"/>
                </a:lnTo>
                <a:lnTo>
                  <a:pt x="11650" y="7498"/>
                </a:lnTo>
                <a:lnTo>
                  <a:pt x="11606" y="7371"/>
                </a:lnTo>
                <a:lnTo>
                  <a:pt x="11556" y="7140"/>
                </a:lnTo>
                <a:lnTo>
                  <a:pt x="11606" y="6915"/>
                </a:lnTo>
                <a:lnTo>
                  <a:pt x="11746" y="6865"/>
                </a:lnTo>
                <a:lnTo>
                  <a:pt x="11869" y="6835"/>
                </a:lnTo>
                <a:lnTo>
                  <a:pt x="11941" y="6705"/>
                </a:lnTo>
                <a:lnTo>
                  <a:pt x="12009" y="6686"/>
                </a:lnTo>
                <a:lnTo>
                  <a:pt x="12009" y="6685"/>
                </a:lnTo>
                <a:lnTo>
                  <a:pt x="12029" y="6538"/>
                </a:lnTo>
                <a:lnTo>
                  <a:pt x="12060" y="6512"/>
                </a:lnTo>
                <a:lnTo>
                  <a:pt x="12129" y="6560"/>
                </a:lnTo>
                <a:lnTo>
                  <a:pt x="12162" y="6551"/>
                </a:lnTo>
                <a:lnTo>
                  <a:pt x="12177" y="6488"/>
                </a:lnTo>
                <a:lnTo>
                  <a:pt x="12105" y="6450"/>
                </a:lnTo>
                <a:lnTo>
                  <a:pt x="12104" y="6451"/>
                </a:lnTo>
                <a:lnTo>
                  <a:pt x="12011" y="6420"/>
                </a:lnTo>
                <a:lnTo>
                  <a:pt x="11685" y="6342"/>
                </a:lnTo>
                <a:lnTo>
                  <a:pt x="11466" y="6347"/>
                </a:lnTo>
                <a:lnTo>
                  <a:pt x="11230" y="6345"/>
                </a:lnTo>
                <a:lnTo>
                  <a:pt x="11149" y="6393"/>
                </a:lnTo>
                <a:lnTo>
                  <a:pt x="10818" y="6357"/>
                </a:lnTo>
                <a:lnTo>
                  <a:pt x="10776" y="6271"/>
                </a:lnTo>
                <a:lnTo>
                  <a:pt x="10836" y="6221"/>
                </a:lnTo>
                <a:lnTo>
                  <a:pt x="10740" y="5830"/>
                </a:lnTo>
                <a:lnTo>
                  <a:pt x="10740" y="5829"/>
                </a:lnTo>
                <a:lnTo>
                  <a:pt x="10655" y="5865"/>
                </a:lnTo>
                <a:lnTo>
                  <a:pt x="10640" y="5995"/>
                </a:lnTo>
                <a:lnTo>
                  <a:pt x="10520" y="5925"/>
                </a:lnTo>
                <a:lnTo>
                  <a:pt x="10470" y="5850"/>
                </a:lnTo>
                <a:lnTo>
                  <a:pt x="10430" y="5754"/>
                </a:lnTo>
                <a:lnTo>
                  <a:pt x="10340" y="5754"/>
                </a:lnTo>
                <a:lnTo>
                  <a:pt x="10380" y="5819"/>
                </a:lnTo>
                <a:lnTo>
                  <a:pt x="10260" y="5895"/>
                </a:lnTo>
                <a:lnTo>
                  <a:pt x="10190" y="5850"/>
                </a:lnTo>
                <a:lnTo>
                  <a:pt x="10215" y="5769"/>
                </a:lnTo>
                <a:lnTo>
                  <a:pt x="10100" y="5684"/>
                </a:lnTo>
                <a:lnTo>
                  <a:pt x="10060" y="5747"/>
                </a:lnTo>
                <a:lnTo>
                  <a:pt x="10100" y="5781"/>
                </a:lnTo>
                <a:lnTo>
                  <a:pt x="10145" y="5819"/>
                </a:lnTo>
                <a:lnTo>
                  <a:pt x="9975" y="5918"/>
                </a:lnTo>
                <a:lnTo>
                  <a:pt x="9950" y="6030"/>
                </a:lnTo>
                <a:lnTo>
                  <a:pt x="9960" y="6120"/>
                </a:lnTo>
                <a:lnTo>
                  <a:pt x="10035" y="6100"/>
                </a:lnTo>
                <a:lnTo>
                  <a:pt x="10188" y="6268"/>
                </a:lnTo>
                <a:lnTo>
                  <a:pt x="10281" y="6250"/>
                </a:lnTo>
                <a:lnTo>
                  <a:pt x="10380" y="6375"/>
                </a:lnTo>
                <a:lnTo>
                  <a:pt x="10335" y="6460"/>
                </a:lnTo>
                <a:lnTo>
                  <a:pt x="10205" y="6430"/>
                </a:lnTo>
                <a:lnTo>
                  <a:pt x="10115" y="6460"/>
                </a:lnTo>
                <a:lnTo>
                  <a:pt x="10155" y="6540"/>
                </a:lnTo>
                <a:lnTo>
                  <a:pt x="10100" y="6595"/>
                </a:lnTo>
                <a:lnTo>
                  <a:pt x="10005" y="6570"/>
                </a:lnTo>
                <a:lnTo>
                  <a:pt x="9945" y="6735"/>
                </a:lnTo>
                <a:lnTo>
                  <a:pt x="10035" y="6825"/>
                </a:lnTo>
                <a:lnTo>
                  <a:pt x="10245" y="6917"/>
                </a:lnTo>
                <a:lnTo>
                  <a:pt x="10325" y="7032"/>
                </a:lnTo>
                <a:lnTo>
                  <a:pt x="10295" y="7122"/>
                </a:lnTo>
                <a:lnTo>
                  <a:pt x="10230" y="7169"/>
                </a:lnTo>
                <a:lnTo>
                  <a:pt x="10244" y="7307"/>
                </a:lnTo>
                <a:lnTo>
                  <a:pt x="10350" y="7364"/>
                </a:lnTo>
                <a:lnTo>
                  <a:pt x="10349" y="7451"/>
                </a:lnTo>
                <a:lnTo>
                  <a:pt x="10490" y="7502"/>
                </a:lnTo>
                <a:lnTo>
                  <a:pt x="10430" y="7602"/>
                </a:lnTo>
                <a:lnTo>
                  <a:pt x="10473" y="7680"/>
                </a:lnTo>
                <a:cubicBezTo>
                  <a:pt x="10474" y="7751"/>
                  <a:pt x="10474" y="7821"/>
                  <a:pt x="10475" y="7892"/>
                </a:cubicBezTo>
                <a:lnTo>
                  <a:pt x="10565" y="8173"/>
                </a:lnTo>
                <a:lnTo>
                  <a:pt x="10380" y="8223"/>
                </a:lnTo>
                <a:lnTo>
                  <a:pt x="10035" y="8208"/>
                </a:lnTo>
                <a:lnTo>
                  <a:pt x="9935" y="8368"/>
                </a:lnTo>
                <a:lnTo>
                  <a:pt x="9764" y="8442"/>
                </a:lnTo>
                <a:lnTo>
                  <a:pt x="9598" y="8461"/>
                </a:lnTo>
                <a:lnTo>
                  <a:pt x="9423" y="8651"/>
                </a:lnTo>
                <a:lnTo>
                  <a:pt x="9523" y="8876"/>
                </a:lnTo>
                <a:lnTo>
                  <a:pt x="9538" y="8974"/>
                </a:lnTo>
                <a:lnTo>
                  <a:pt x="9433" y="9041"/>
                </a:lnTo>
                <a:lnTo>
                  <a:pt x="9463" y="9091"/>
                </a:lnTo>
                <a:lnTo>
                  <a:pt x="9303" y="9211"/>
                </a:lnTo>
                <a:lnTo>
                  <a:pt x="9198" y="9372"/>
                </a:lnTo>
                <a:lnTo>
                  <a:pt x="8770" y="9534"/>
                </a:lnTo>
                <a:lnTo>
                  <a:pt x="8788" y="9392"/>
                </a:lnTo>
                <a:lnTo>
                  <a:pt x="8653" y="9477"/>
                </a:lnTo>
                <a:lnTo>
                  <a:pt x="8613" y="9567"/>
                </a:lnTo>
                <a:lnTo>
                  <a:pt x="8628" y="9647"/>
                </a:lnTo>
                <a:lnTo>
                  <a:pt x="8514" y="9722"/>
                </a:lnTo>
                <a:lnTo>
                  <a:pt x="8430" y="9868"/>
                </a:lnTo>
                <a:lnTo>
                  <a:pt x="8070" y="10308"/>
                </a:lnTo>
                <a:lnTo>
                  <a:pt x="7905" y="10393"/>
                </a:lnTo>
                <a:lnTo>
                  <a:pt x="7725" y="10548"/>
                </a:lnTo>
                <a:lnTo>
                  <a:pt x="7655" y="10683"/>
                </a:lnTo>
                <a:lnTo>
                  <a:pt x="7475" y="10783"/>
                </a:lnTo>
                <a:lnTo>
                  <a:pt x="7250" y="10923"/>
                </a:lnTo>
                <a:lnTo>
                  <a:pt x="7145" y="11068"/>
                </a:lnTo>
                <a:lnTo>
                  <a:pt x="7178" y="11150"/>
                </a:lnTo>
                <a:lnTo>
                  <a:pt x="7130" y="11198"/>
                </a:lnTo>
                <a:lnTo>
                  <a:pt x="7134" y="11250"/>
                </a:lnTo>
                <a:lnTo>
                  <a:pt x="7050" y="11314"/>
                </a:lnTo>
                <a:lnTo>
                  <a:pt x="6905" y="11383"/>
                </a:lnTo>
                <a:lnTo>
                  <a:pt x="6750" y="11383"/>
                </a:lnTo>
                <a:lnTo>
                  <a:pt x="6620" y="11413"/>
                </a:lnTo>
                <a:lnTo>
                  <a:pt x="6560" y="11622"/>
                </a:lnTo>
                <a:lnTo>
                  <a:pt x="6480" y="11667"/>
                </a:lnTo>
                <a:lnTo>
                  <a:pt x="6474" y="11706"/>
                </a:lnTo>
                <a:lnTo>
                  <a:pt x="6390" y="11710"/>
                </a:lnTo>
                <a:lnTo>
                  <a:pt x="6365" y="11667"/>
                </a:lnTo>
                <a:lnTo>
                  <a:pt x="6270" y="11652"/>
                </a:lnTo>
                <a:lnTo>
                  <a:pt x="6150" y="11742"/>
                </a:lnTo>
                <a:lnTo>
                  <a:pt x="6080" y="11862"/>
                </a:lnTo>
                <a:lnTo>
                  <a:pt x="6000" y="11952"/>
                </a:lnTo>
                <a:lnTo>
                  <a:pt x="5990" y="12086"/>
                </a:lnTo>
                <a:lnTo>
                  <a:pt x="6026" y="12242"/>
                </a:lnTo>
                <a:lnTo>
                  <a:pt x="6060" y="12437"/>
                </a:lnTo>
                <a:lnTo>
                  <a:pt x="6015" y="12572"/>
                </a:lnTo>
                <a:lnTo>
                  <a:pt x="6083" y="12962"/>
                </a:lnTo>
                <a:lnTo>
                  <a:pt x="6082" y="12961"/>
                </a:lnTo>
                <a:lnTo>
                  <a:pt x="6082" y="12962"/>
                </a:lnTo>
                <a:lnTo>
                  <a:pt x="6118" y="13078"/>
                </a:lnTo>
                <a:lnTo>
                  <a:pt x="6090" y="13238"/>
                </a:lnTo>
                <a:lnTo>
                  <a:pt x="6038" y="13402"/>
                </a:lnTo>
                <a:lnTo>
                  <a:pt x="6005" y="13562"/>
                </a:lnTo>
                <a:lnTo>
                  <a:pt x="5847" y="13667"/>
                </a:lnTo>
                <a:lnTo>
                  <a:pt x="5832" y="13760"/>
                </a:lnTo>
                <a:lnTo>
                  <a:pt x="5828" y="13796"/>
                </a:lnTo>
                <a:lnTo>
                  <a:pt x="5820" y="13835"/>
                </a:lnTo>
                <a:lnTo>
                  <a:pt x="5793" y="13862"/>
                </a:lnTo>
                <a:lnTo>
                  <a:pt x="5825" y="14052"/>
                </a:lnTo>
                <a:lnTo>
                  <a:pt x="5854" y="14174"/>
                </a:lnTo>
                <a:lnTo>
                  <a:pt x="5858" y="14266"/>
                </a:lnTo>
                <a:lnTo>
                  <a:pt x="5861" y="14326"/>
                </a:lnTo>
                <a:lnTo>
                  <a:pt x="5870" y="14387"/>
                </a:lnTo>
                <a:lnTo>
                  <a:pt x="5866" y="14594"/>
                </a:lnTo>
                <a:lnTo>
                  <a:pt x="5850" y="14710"/>
                </a:lnTo>
                <a:lnTo>
                  <a:pt x="5710" y="14658"/>
                </a:lnTo>
                <a:lnTo>
                  <a:pt x="5582" y="14670"/>
                </a:lnTo>
                <a:lnTo>
                  <a:pt x="5550" y="14778"/>
                </a:lnTo>
                <a:lnTo>
                  <a:pt x="5454" y="14898"/>
                </a:lnTo>
                <a:lnTo>
                  <a:pt x="5386" y="15006"/>
                </a:lnTo>
                <a:lnTo>
                  <a:pt x="5322" y="15122"/>
                </a:lnTo>
                <a:lnTo>
                  <a:pt x="5398" y="15206"/>
                </a:lnTo>
                <a:lnTo>
                  <a:pt x="5442" y="15246"/>
                </a:lnTo>
                <a:lnTo>
                  <a:pt x="5234" y="15266"/>
                </a:lnTo>
                <a:lnTo>
                  <a:pt x="5086" y="15318"/>
                </a:lnTo>
                <a:lnTo>
                  <a:pt x="4986" y="15378"/>
                </a:lnTo>
                <a:lnTo>
                  <a:pt x="4918" y="15458"/>
                </a:lnTo>
                <a:lnTo>
                  <a:pt x="4926" y="15549"/>
                </a:lnTo>
                <a:lnTo>
                  <a:pt x="4910" y="15663"/>
                </a:lnTo>
                <a:lnTo>
                  <a:pt x="4830" y="15750"/>
                </a:lnTo>
                <a:lnTo>
                  <a:pt x="4650" y="15854"/>
                </a:lnTo>
                <a:lnTo>
                  <a:pt x="4570" y="15922"/>
                </a:lnTo>
                <a:lnTo>
                  <a:pt x="4462" y="15910"/>
                </a:lnTo>
                <a:lnTo>
                  <a:pt x="4365" y="15868"/>
                </a:lnTo>
                <a:lnTo>
                  <a:pt x="4175" y="15763"/>
                </a:lnTo>
                <a:lnTo>
                  <a:pt x="4160" y="15693"/>
                </a:lnTo>
                <a:lnTo>
                  <a:pt x="4055" y="15513"/>
                </a:lnTo>
                <a:lnTo>
                  <a:pt x="3935" y="15214"/>
                </a:lnTo>
                <a:lnTo>
                  <a:pt x="3960" y="15126"/>
                </a:lnTo>
                <a:lnTo>
                  <a:pt x="3901" y="15001"/>
                </a:lnTo>
                <a:lnTo>
                  <a:pt x="3877" y="14824"/>
                </a:lnTo>
                <a:lnTo>
                  <a:pt x="3704" y="14478"/>
                </a:lnTo>
                <a:lnTo>
                  <a:pt x="3648" y="14193"/>
                </a:lnTo>
                <a:lnTo>
                  <a:pt x="3514" y="13968"/>
                </a:lnTo>
                <a:lnTo>
                  <a:pt x="3495" y="13880"/>
                </a:lnTo>
                <a:lnTo>
                  <a:pt x="3467" y="13825"/>
                </a:lnTo>
                <a:lnTo>
                  <a:pt x="3419" y="13790"/>
                </a:lnTo>
                <a:lnTo>
                  <a:pt x="3329" y="13724"/>
                </a:lnTo>
                <a:lnTo>
                  <a:pt x="3194" y="13333"/>
                </a:lnTo>
                <a:lnTo>
                  <a:pt x="3193" y="13332"/>
                </a:lnTo>
                <a:lnTo>
                  <a:pt x="3093" y="13002"/>
                </a:lnTo>
                <a:lnTo>
                  <a:pt x="3123" y="12887"/>
                </a:lnTo>
                <a:lnTo>
                  <a:pt x="3103" y="12777"/>
                </a:lnTo>
                <a:lnTo>
                  <a:pt x="2958" y="12362"/>
                </a:lnTo>
                <a:lnTo>
                  <a:pt x="2854" y="12150"/>
                </a:lnTo>
                <a:lnTo>
                  <a:pt x="2853" y="12152"/>
                </a:lnTo>
                <a:lnTo>
                  <a:pt x="2733" y="12057"/>
                </a:lnTo>
                <a:lnTo>
                  <a:pt x="2718" y="11922"/>
                </a:lnTo>
                <a:lnTo>
                  <a:pt x="2653" y="11832"/>
                </a:lnTo>
                <a:lnTo>
                  <a:pt x="2609" y="11651"/>
                </a:lnTo>
                <a:lnTo>
                  <a:pt x="2504" y="11475"/>
                </a:lnTo>
                <a:lnTo>
                  <a:pt x="2464" y="11230"/>
                </a:lnTo>
                <a:lnTo>
                  <a:pt x="2419" y="10636"/>
                </a:lnTo>
                <a:lnTo>
                  <a:pt x="2384" y="10486"/>
                </a:lnTo>
                <a:lnTo>
                  <a:pt x="2389" y="10411"/>
                </a:lnTo>
                <a:lnTo>
                  <a:pt x="2304" y="10316"/>
                </a:lnTo>
                <a:lnTo>
                  <a:pt x="2269" y="10021"/>
                </a:lnTo>
                <a:lnTo>
                  <a:pt x="2254" y="9881"/>
                </a:lnTo>
                <a:lnTo>
                  <a:pt x="2219" y="9676"/>
                </a:lnTo>
                <a:lnTo>
                  <a:pt x="2224" y="9356"/>
                </a:lnTo>
                <a:lnTo>
                  <a:pt x="2216" y="9157"/>
                </a:lnTo>
                <a:lnTo>
                  <a:pt x="2250" y="9121"/>
                </a:lnTo>
                <a:lnTo>
                  <a:pt x="2251" y="9121"/>
                </a:lnTo>
                <a:lnTo>
                  <a:pt x="2325" y="9056"/>
                </a:lnTo>
                <a:lnTo>
                  <a:pt x="2331" y="9044"/>
                </a:lnTo>
                <a:lnTo>
                  <a:pt x="2331" y="9019"/>
                </a:lnTo>
                <a:lnTo>
                  <a:pt x="2340" y="9002"/>
                </a:lnTo>
                <a:lnTo>
                  <a:pt x="2343" y="8900"/>
                </a:lnTo>
                <a:lnTo>
                  <a:pt x="2361" y="8806"/>
                </a:lnTo>
                <a:lnTo>
                  <a:pt x="2325" y="8727"/>
                </a:lnTo>
                <a:lnTo>
                  <a:pt x="2235" y="8613"/>
                </a:lnTo>
                <a:lnTo>
                  <a:pt x="2345" y="8383"/>
                </a:lnTo>
                <a:lnTo>
                  <a:pt x="2220" y="8368"/>
                </a:lnTo>
                <a:lnTo>
                  <a:pt x="2315" y="8248"/>
                </a:lnTo>
                <a:lnTo>
                  <a:pt x="2195" y="8248"/>
                </a:lnTo>
                <a:lnTo>
                  <a:pt x="2205" y="8143"/>
                </a:lnTo>
                <a:lnTo>
                  <a:pt x="2360" y="8133"/>
                </a:lnTo>
                <a:lnTo>
                  <a:pt x="2345" y="8043"/>
                </a:lnTo>
                <a:lnTo>
                  <a:pt x="2208" y="8018"/>
                </a:lnTo>
                <a:lnTo>
                  <a:pt x="2130" y="8078"/>
                </a:lnTo>
                <a:lnTo>
                  <a:pt x="2088" y="8120"/>
                </a:lnTo>
                <a:lnTo>
                  <a:pt x="2082" y="8222"/>
                </a:lnTo>
                <a:lnTo>
                  <a:pt x="2106" y="8348"/>
                </a:lnTo>
                <a:lnTo>
                  <a:pt x="2082" y="8474"/>
                </a:lnTo>
                <a:lnTo>
                  <a:pt x="1955" y="8578"/>
                </a:lnTo>
                <a:lnTo>
                  <a:pt x="1805" y="8712"/>
                </a:lnTo>
                <a:lnTo>
                  <a:pt x="1640" y="8727"/>
                </a:lnTo>
                <a:lnTo>
                  <a:pt x="1550" y="8792"/>
                </a:lnTo>
                <a:lnTo>
                  <a:pt x="1481" y="8810"/>
                </a:lnTo>
                <a:lnTo>
                  <a:pt x="1431" y="8845"/>
                </a:lnTo>
                <a:lnTo>
                  <a:pt x="1404" y="8843"/>
                </a:lnTo>
                <a:lnTo>
                  <a:pt x="1377" y="8842"/>
                </a:lnTo>
                <a:lnTo>
                  <a:pt x="1326" y="8822"/>
                </a:lnTo>
                <a:lnTo>
                  <a:pt x="1184" y="8817"/>
                </a:lnTo>
                <a:lnTo>
                  <a:pt x="1034" y="8732"/>
                </a:lnTo>
                <a:lnTo>
                  <a:pt x="795" y="8448"/>
                </a:lnTo>
                <a:lnTo>
                  <a:pt x="630" y="8223"/>
                </a:lnTo>
                <a:lnTo>
                  <a:pt x="500" y="8133"/>
                </a:lnTo>
                <a:lnTo>
                  <a:pt x="390" y="7947"/>
                </a:lnTo>
                <a:lnTo>
                  <a:pt x="435" y="7877"/>
                </a:lnTo>
                <a:lnTo>
                  <a:pt x="530" y="7872"/>
                </a:lnTo>
                <a:lnTo>
                  <a:pt x="495" y="7993"/>
                </a:lnTo>
                <a:lnTo>
                  <a:pt x="680" y="7952"/>
                </a:lnTo>
                <a:lnTo>
                  <a:pt x="725" y="7862"/>
                </a:lnTo>
                <a:lnTo>
                  <a:pt x="810" y="7887"/>
                </a:lnTo>
                <a:lnTo>
                  <a:pt x="889" y="7802"/>
                </a:lnTo>
                <a:lnTo>
                  <a:pt x="964" y="7842"/>
                </a:lnTo>
                <a:lnTo>
                  <a:pt x="1084" y="7697"/>
                </a:lnTo>
                <a:lnTo>
                  <a:pt x="1189" y="7667"/>
                </a:lnTo>
                <a:lnTo>
                  <a:pt x="1236" y="7535"/>
                </a:lnTo>
                <a:lnTo>
                  <a:pt x="1219" y="7487"/>
                </a:lnTo>
                <a:lnTo>
                  <a:pt x="1099" y="7482"/>
                </a:lnTo>
                <a:lnTo>
                  <a:pt x="1024" y="7577"/>
                </a:lnTo>
                <a:lnTo>
                  <a:pt x="869" y="7622"/>
                </a:lnTo>
                <a:lnTo>
                  <a:pt x="735" y="7682"/>
                </a:lnTo>
                <a:lnTo>
                  <a:pt x="570" y="7662"/>
                </a:lnTo>
                <a:lnTo>
                  <a:pt x="405" y="7562"/>
                </a:lnTo>
                <a:lnTo>
                  <a:pt x="215" y="7367"/>
                </a:lnTo>
                <a:lnTo>
                  <a:pt x="195" y="7248"/>
                </a:lnTo>
                <a:lnTo>
                  <a:pt x="186" y="7178"/>
                </a:lnTo>
                <a:lnTo>
                  <a:pt x="324" y="7079"/>
                </a:lnTo>
                <a:lnTo>
                  <a:pt x="335" y="7040"/>
                </a:lnTo>
                <a:lnTo>
                  <a:pt x="180" y="7094"/>
                </a:lnTo>
                <a:lnTo>
                  <a:pt x="105" y="7138"/>
                </a:lnTo>
                <a:lnTo>
                  <a:pt x="0" y="7088"/>
                </a:lnTo>
                <a:lnTo>
                  <a:pt x="74" y="7009"/>
                </a:lnTo>
                <a:lnTo>
                  <a:pt x="123" y="6959"/>
                </a:lnTo>
                <a:lnTo>
                  <a:pt x="185" y="6979"/>
                </a:lnTo>
                <a:lnTo>
                  <a:pt x="258" y="6968"/>
                </a:lnTo>
                <a:lnTo>
                  <a:pt x="303" y="6962"/>
                </a:lnTo>
                <a:lnTo>
                  <a:pt x="380" y="6946"/>
                </a:lnTo>
                <a:lnTo>
                  <a:pt x="425" y="6824"/>
                </a:lnTo>
                <a:lnTo>
                  <a:pt x="537" y="6809"/>
                </a:lnTo>
                <a:lnTo>
                  <a:pt x="710" y="6854"/>
                </a:lnTo>
                <a:lnTo>
                  <a:pt x="810" y="6806"/>
                </a:lnTo>
                <a:lnTo>
                  <a:pt x="894" y="6899"/>
                </a:lnTo>
                <a:lnTo>
                  <a:pt x="1014" y="6911"/>
                </a:lnTo>
                <a:lnTo>
                  <a:pt x="1111" y="6859"/>
                </a:lnTo>
                <a:lnTo>
                  <a:pt x="1248" y="6791"/>
                </a:lnTo>
                <a:lnTo>
                  <a:pt x="1350" y="6788"/>
                </a:lnTo>
                <a:lnTo>
                  <a:pt x="1356" y="6890"/>
                </a:lnTo>
                <a:lnTo>
                  <a:pt x="1443" y="6887"/>
                </a:lnTo>
                <a:lnTo>
                  <a:pt x="1536" y="6856"/>
                </a:lnTo>
                <a:lnTo>
                  <a:pt x="1638" y="6830"/>
                </a:lnTo>
                <a:lnTo>
                  <a:pt x="1644" y="6791"/>
                </a:lnTo>
                <a:lnTo>
                  <a:pt x="1569" y="6797"/>
                </a:lnTo>
                <a:lnTo>
                  <a:pt x="1566" y="6685"/>
                </a:lnTo>
                <a:lnTo>
                  <a:pt x="1565" y="6685"/>
                </a:lnTo>
                <a:lnTo>
                  <a:pt x="1485" y="6565"/>
                </a:lnTo>
                <a:lnTo>
                  <a:pt x="1470" y="6475"/>
                </a:lnTo>
                <a:lnTo>
                  <a:pt x="1384" y="6328"/>
                </a:lnTo>
                <a:lnTo>
                  <a:pt x="1411" y="6256"/>
                </a:lnTo>
                <a:lnTo>
                  <a:pt x="1339" y="6135"/>
                </a:lnTo>
                <a:lnTo>
                  <a:pt x="1219" y="6145"/>
                </a:lnTo>
                <a:lnTo>
                  <a:pt x="1095" y="5965"/>
                </a:lnTo>
                <a:lnTo>
                  <a:pt x="1141" y="5820"/>
                </a:lnTo>
                <a:lnTo>
                  <a:pt x="1175" y="5634"/>
                </a:lnTo>
                <a:lnTo>
                  <a:pt x="1051" y="5626"/>
                </a:lnTo>
                <a:lnTo>
                  <a:pt x="884" y="5574"/>
                </a:lnTo>
                <a:lnTo>
                  <a:pt x="839" y="5488"/>
                </a:lnTo>
                <a:lnTo>
                  <a:pt x="857" y="5350"/>
                </a:lnTo>
                <a:lnTo>
                  <a:pt x="1013" y="5206"/>
                </a:lnTo>
                <a:lnTo>
                  <a:pt x="1162" y="5077"/>
                </a:lnTo>
                <a:lnTo>
                  <a:pt x="1312" y="4858"/>
                </a:lnTo>
                <a:lnTo>
                  <a:pt x="1381" y="4855"/>
                </a:lnTo>
                <a:lnTo>
                  <a:pt x="1460" y="4890"/>
                </a:lnTo>
                <a:lnTo>
                  <a:pt x="1456" y="5019"/>
                </a:lnTo>
                <a:lnTo>
                  <a:pt x="1544" y="5055"/>
                </a:lnTo>
                <a:lnTo>
                  <a:pt x="1754" y="4996"/>
                </a:lnTo>
                <a:lnTo>
                  <a:pt x="2002" y="4981"/>
                </a:lnTo>
                <a:lnTo>
                  <a:pt x="2089" y="4825"/>
                </a:lnTo>
                <a:lnTo>
                  <a:pt x="2194" y="4738"/>
                </a:lnTo>
                <a:lnTo>
                  <a:pt x="2255" y="4589"/>
                </a:lnTo>
                <a:lnTo>
                  <a:pt x="2372" y="4465"/>
                </a:lnTo>
                <a:lnTo>
                  <a:pt x="2498" y="4450"/>
                </a:lnTo>
                <a:lnTo>
                  <a:pt x="2641" y="4291"/>
                </a:lnTo>
                <a:lnTo>
                  <a:pt x="2743" y="4126"/>
                </a:lnTo>
                <a:lnTo>
                  <a:pt x="2840" y="3886"/>
                </a:lnTo>
                <a:lnTo>
                  <a:pt x="3049" y="3826"/>
                </a:lnTo>
                <a:lnTo>
                  <a:pt x="3125" y="3596"/>
                </a:lnTo>
                <a:lnTo>
                  <a:pt x="3290" y="3346"/>
                </a:lnTo>
                <a:lnTo>
                  <a:pt x="3425" y="3302"/>
                </a:lnTo>
                <a:lnTo>
                  <a:pt x="3375" y="3192"/>
                </a:lnTo>
                <a:lnTo>
                  <a:pt x="3440" y="3072"/>
                </a:lnTo>
                <a:lnTo>
                  <a:pt x="3395" y="2952"/>
                </a:lnTo>
                <a:lnTo>
                  <a:pt x="3480" y="2847"/>
                </a:lnTo>
                <a:lnTo>
                  <a:pt x="3605" y="2777"/>
                </a:lnTo>
                <a:lnTo>
                  <a:pt x="3755" y="2757"/>
                </a:lnTo>
                <a:lnTo>
                  <a:pt x="3821" y="2635"/>
                </a:lnTo>
                <a:lnTo>
                  <a:pt x="2987" y="2155"/>
                </a:lnTo>
                <a:lnTo>
                  <a:pt x="3019" y="1784"/>
                </a:lnTo>
                <a:lnTo>
                  <a:pt x="2942" y="1426"/>
                </a:lnTo>
                <a:lnTo>
                  <a:pt x="3155" y="1256"/>
                </a:lnTo>
                <a:lnTo>
                  <a:pt x="3283" y="1096"/>
                </a:lnTo>
                <a:lnTo>
                  <a:pt x="3139" y="1032"/>
                </a:lnTo>
                <a:cubicBezTo>
                  <a:pt x="3138" y="963"/>
                  <a:pt x="3137" y="895"/>
                  <a:pt x="3136" y="827"/>
                </a:cubicBezTo>
                <a:lnTo>
                  <a:pt x="3035" y="852"/>
                </a:lnTo>
                <a:lnTo>
                  <a:pt x="2943" y="776"/>
                </a:lnTo>
                <a:lnTo>
                  <a:pt x="2833" y="626"/>
                </a:lnTo>
                <a:lnTo>
                  <a:pt x="2579" y="581"/>
                </a:lnTo>
                <a:lnTo>
                  <a:pt x="2608" y="416"/>
                </a:lnTo>
                <a:lnTo>
                  <a:pt x="2763" y="316"/>
                </a:lnTo>
                <a:lnTo>
                  <a:pt x="2908" y="146"/>
                </a:lnTo>
                <a:lnTo>
                  <a:pt x="3223" y="102"/>
                </a:lnTo>
                <a:lnTo>
                  <a:pt x="3496" y="0"/>
                </a:lnTo>
                <a:close/>
              </a:path>
            </a:pathLst>
          </a:custGeom>
          <a:solidFill>
            <a:srgbClr val="4BAFC8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1200" kern="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E531EEA-7722-42A2-961A-6491D7873E2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300513" y="4368733"/>
            <a:ext cx="3525099" cy="1202214"/>
          </a:xfrm>
        </p:spPr>
        <p:txBody>
          <a:bodyPr anchor="t">
            <a:noAutofit/>
          </a:bodyPr>
          <a:lstStyle/>
          <a:p>
            <a:r>
              <a:rPr lang="en-US" sz="2000" dirty="0"/>
              <a:t>357 GW, 300 million customers One Grid covering &gt;3 million </a:t>
            </a:r>
            <a:r>
              <a:rPr lang="en-US" sz="2000" dirty="0" err="1"/>
              <a:t>SqKm</a:t>
            </a:r>
            <a:r>
              <a:rPr lang="en-US" sz="2000" dirty="0"/>
              <a:t> operating in one frequency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13E5F5-CF6E-490A-8511-C515456A4E21}"/>
              </a:ext>
            </a:extLst>
          </p:cNvPr>
          <p:cNvGrpSpPr>
            <a:grpSpLocks noChangeAspect="1"/>
          </p:cNvGrpSpPr>
          <p:nvPr/>
        </p:nvGrpSpPr>
        <p:grpSpPr>
          <a:xfrm>
            <a:off x="389090" y="1693611"/>
            <a:ext cx="1260000" cy="1260000"/>
            <a:chOff x="4821018" y="1941899"/>
            <a:chExt cx="784660" cy="784660"/>
          </a:xfrm>
        </p:grpSpPr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48BB6512-0BB2-45E1-AFEE-F8C1E487AB54}"/>
                </a:ext>
              </a:extLst>
            </p:cNvPr>
            <p:cNvSpPr/>
            <p:nvPr/>
          </p:nvSpPr>
          <p:spPr>
            <a:xfrm rot="8100000">
              <a:off x="4821018" y="1941899"/>
              <a:ext cx="784660" cy="784660"/>
            </a:xfrm>
            <a:prstGeom prst="teardrop">
              <a:avLst>
                <a:gd name="adj" fmla="val 11766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CF0D15-B7F2-4348-8860-3BBB13C70153}"/>
                </a:ext>
              </a:extLst>
            </p:cNvPr>
            <p:cNvSpPr/>
            <p:nvPr/>
          </p:nvSpPr>
          <p:spPr>
            <a:xfrm>
              <a:off x="4920232" y="2038351"/>
              <a:ext cx="585216" cy="585216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E7FDA5-8189-4F08-8A2E-245C5958A505}"/>
                </a:ext>
              </a:extLst>
            </p:cNvPr>
            <p:cNvSpPr/>
            <p:nvPr/>
          </p:nvSpPr>
          <p:spPr>
            <a:xfrm>
              <a:off x="4952006" y="2070497"/>
              <a:ext cx="521208" cy="521208"/>
            </a:xfrm>
            <a:prstGeom prst="ellipse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3rd</a:t>
              </a:r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0D43A95-9DB8-433A-B637-8C565C1A983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300512" y="1873275"/>
            <a:ext cx="3525099" cy="1024137"/>
          </a:xfrm>
        </p:spPr>
        <p:txBody>
          <a:bodyPr anchor="t">
            <a:noAutofit/>
          </a:bodyPr>
          <a:lstStyle/>
          <a:p>
            <a:r>
              <a:rPr lang="en-US" sz="2000" dirty="0"/>
              <a:t>India is the 3rd largest power system in the world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D32835-CC62-4943-A793-737C14DD3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9" y="4902424"/>
            <a:ext cx="545690" cy="5456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FD2FF3-9EDF-4A3F-99C9-74F95C38E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13" y="1658841"/>
            <a:ext cx="1781910" cy="1781910"/>
          </a:xfrm>
          <a:prstGeom prst="rect">
            <a:avLst/>
          </a:prstGeom>
          <a:noFill/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7E6B1C9E-1F09-41DF-BFCC-7B15E150B41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118494" y="1768025"/>
            <a:ext cx="3785509" cy="1129387"/>
          </a:xfrm>
        </p:spPr>
        <p:txBody>
          <a:bodyPr anchor="t">
            <a:noAutofit/>
          </a:bodyPr>
          <a:lstStyle/>
          <a:p>
            <a:r>
              <a:rPr lang="en-US" sz="2000" dirty="0"/>
              <a:t>Modern Transmission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800 kV and 500 kV HVDC 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765 kV and 400 kV AC Lines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19AA8D-2ACE-467A-887B-472B239FB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35" y="4200359"/>
            <a:ext cx="1908865" cy="1555725"/>
          </a:xfrm>
          <a:prstGeom prst="rect">
            <a:avLst/>
          </a:prstGeom>
        </p:spPr>
      </p:pic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0215CDD4-B4E9-409A-B4CE-F9F1156A094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78904" y="4191977"/>
            <a:ext cx="3525099" cy="2010708"/>
          </a:xfrm>
        </p:spPr>
        <p:txBody>
          <a:bodyPr anchor="t">
            <a:noAutofit/>
          </a:bodyPr>
          <a:lstStyle/>
          <a:p>
            <a:r>
              <a:rPr lang="en-US" sz="2000" b="1" dirty="0"/>
              <a:t>Electrification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619000 villages and 99.99% households electrified</a:t>
            </a:r>
          </a:p>
          <a:p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25 million households electrified in last 18 months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79A0A07-3DAD-43EC-8A0E-5B9BED1E920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840220" y="3541947"/>
            <a:ext cx="2553293" cy="118483"/>
          </a:xfrm>
        </p:spPr>
        <p:txBody>
          <a:bodyPr anchor="t">
            <a:noAutofit/>
          </a:bodyPr>
          <a:lstStyle/>
          <a:p>
            <a:pPr algn="just"/>
            <a:r>
              <a:rPr lang="en-US" sz="1100" b="1" dirty="0"/>
              <a:t>Image Credit : free-icon-rainbow.com</a:t>
            </a:r>
            <a:endParaRPr lang="en-US" sz="400" b="1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D2B6C8F-A4E0-471F-AE0F-F186C538E8E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308163" y="5857280"/>
            <a:ext cx="1617408" cy="200230"/>
          </a:xfrm>
        </p:spPr>
        <p:txBody>
          <a:bodyPr anchor="t">
            <a:noAutofit/>
          </a:bodyPr>
          <a:lstStyle/>
          <a:p>
            <a:pPr algn="just"/>
            <a:r>
              <a:rPr lang="en-US" sz="1100" b="1" dirty="0"/>
              <a:t>Image Credit : k-</a:t>
            </a:r>
            <a:r>
              <a:rPr lang="en-US" sz="1100" b="1" dirty="0" err="1"/>
              <a:t>png</a:t>
            </a:r>
            <a:endParaRPr lang="en-US" sz="4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313551E-300C-41CD-89F3-7DB865CC9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548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12" y="150330"/>
            <a:ext cx="7472636" cy="997196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Installed Power Capacity and Annual Energy Consumption in Top 5 Countries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0AE49F1-B212-471C-92D5-C76F6D4B4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61456"/>
              </p:ext>
            </p:extLst>
          </p:nvPr>
        </p:nvGraphicFramePr>
        <p:xfrm>
          <a:off x="609480" y="1817886"/>
          <a:ext cx="10972438" cy="3605692"/>
        </p:xfrm>
        <a:graphic>
          <a:graphicData uri="http://schemas.openxmlformats.org/drawingml/2006/table">
            <a:tbl>
              <a:tblPr firstRow="1" firstCol="1" bandRow="1"/>
              <a:tblGrid>
                <a:gridCol w="1291862">
                  <a:extLst>
                    <a:ext uri="{9D8B030D-6E8A-4147-A177-3AD203B41FA5}">
                      <a16:colId xmlns:a16="http://schemas.microsoft.com/office/drawing/2014/main" val="2611290151"/>
                    </a:ext>
                  </a:extLst>
                </a:gridCol>
                <a:gridCol w="1526745">
                  <a:extLst>
                    <a:ext uri="{9D8B030D-6E8A-4147-A177-3AD203B41FA5}">
                      <a16:colId xmlns:a16="http://schemas.microsoft.com/office/drawing/2014/main" val="4261349677"/>
                    </a:ext>
                  </a:extLst>
                </a:gridCol>
                <a:gridCol w="4446019">
                  <a:extLst>
                    <a:ext uri="{9D8B030D-6E8A-4147-A177-3AD203B41FA5}">
                      <a16:colId xmlns:a16="http://schemas.microsoft.com/office/drawing/2014/main" val="4180611957"/>
                    </a:ext>
                  </a:extLst>
                </a:gridCol>
                <a:gridCol w="3707812">
                  <a:extLst>
                    <a:ext uri="{9D8B030D-6E8A-4147-A177-3AD203B41FA5}">
                      <a16:colId xmlns:a16="http://schemas.microsoft.com/office/drawing/2014/main" val="127486967"/>
                    </a:ext>
                  </a:extLst>
                </a:gridCol>
              </a:tblGrid>
              <a:tr h="1047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Installed Power Capacity (MW)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Energy Consumption (BU)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581439"/>
                  </a:ext>
                </a:extLst>
              </a:tr>
              <a:tr h="51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1,899,670 </a:t>
                      </a:r>
                      <a:r>
                        <a:rPr lang="en-I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(2018)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6,529,000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7495"/>
                  </a:ext>
                </a:extLst>
              </a:tr>
              <a:tr h="51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1,202,783 </a:t>
                      </a:r>
                      <a:r>
                        <a:rPr lang="en-I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(2018)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4,251,000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15946"/>
                  </a:ext>
                </a:extLst>
              </a:tr>
              <a:tr h="51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357,162 </a:t>
                      </a:r>
                      <a:r>
                        <a:rPr lang="en-I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(2019)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1,541,000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42614"/>
                  </a:ext>
                </a:extLst>
              </a:tr>
              <a:tr h="51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335,636 </a:t>
                      </a:r>
                      <a:r>
                        <a:rPr lang="en-I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(2016)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1,101,000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22945"/>
                  </a:ext>
                </a:extLst>
              </a:tr>
              <a:tr h="51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Russia</a:t>
                      </a:r>
                      <a:endParaRPr lang="en-I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263,500 </a:t>
                      </a:r>
                      <a:r>
                        <a:rPr lang="en-I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(2015)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1,090,000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50409"/>
                  </a:ext>
                </a:extLst>
              </a:tr>
            </a:tbl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C67A9E4-AD7A-46B4-9DE2-268155D9F27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970766" y="5955856"/>
            <a:ext cx="9876623" cy="253216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1400" b="1" dirty="0"/>
              <a:t>Sources: </a:t>
            </a:r>
            <a:r>
              <a:rPr lang="it-IT" sz="1400" b="1" dirty="0"/>
              <a:t>Statista, Edison Electric Institute, CEA, undata, CIA Factbook, </a:t>
            </a:r>
            <a:r>
              <a:rPr lang="en-US" sz="1400" b="1" dirty="0" err="1"/>
              <a:t>Enerdata</a:t>
            </a:r>
            <a:r>
              <a:rPr lang="en-US" sz="1400" b="1" dirty="0"/>
              <a:t>: Global Energy Statistical Yearbook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9D88C-38F4-4ED1-9091-752E5DC8A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28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40" y="425292"/>
            <a:ext cx="7784716" cy="498598"/>
          </a:xfrm>
        </p:spPr>
        <p:txBody>
          <a:bodyPr/>
          <a:lstStyle/>
          <a:p>
            <a:r>
              <a:rPr lang="en-IN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India: Huge Opportunities for Business and Innovation 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E531EEA-7722-42A2-961A-6491D7873E2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662580" y="4846506"/>
            <a:ext cx="2433120" cy="284044"/>
          </a:xfrm>
        </p:spPr>
        <p:txBody>
          <a:bodyPr anchor="t">
            <a:noAutofit/>
          </a:bodyPr>
          <a:lstStyle/>
          <a:p>
            <a:r>
              <a:rPr lang="en-US" sz="2000" dirty="0"/>
              <a:t>6-7 million EVs in next 5 years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0D43A95-9DB8-433A-B637-8C565C1A983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713105" y="2059206"/>
            <a:ext cx="3525099" cy="498599"/>
          </a:xfrm>
        </p:spPr>
        <p:txBody>
          <a:bodyPr anchor="t">
            <a:noAutofit/>
          </a:bodyPr>
          <a:lstStyle/>
          <a:p>
            <a:r>
              <a:rPr lang="en-US" sz="2000" dirty="0"/>
              <a:t>300 million Smart Meters in next 5 years  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7E6B1C9E-1F09-41DF-BFCC-7B15E150B41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936825" y="2317539"/>
            <a:ext cx="3525099" cy="344957"/>
          </a:xfrm>
        </p:spPr>
        <p:txBody>
          <a:bodyPr anchor="t">
            <a:noAutofit/>
          </a:bodyPr>
          <a:lstStyle/>
          <a:p>
            <a:pPr algn="just"/>
            <a:r>
              <a:rPr lang="en-US" sz="2000" dirty="0"/>
              <a:t>350 GW Solar PV by 2032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0215CDD4-B4E9-409A-B4CE-F9F1156A094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402925" y="4775278"/>
            <a:ext cx="2465603" cy="344958"/>
          </a:xfrm>
        </p:spPr>
        <p:txBody>
          <a:bodyPr anchor="t">
            <a:noAutofit/>
          </a:bodyPr>
          <a:lstStyle/>
          <a:p>
            <a:pPr algn="just"/>
            <a:r>
              <a:rPr lang="en-US" sz="2000" dirty="0"/>
              <a:t>100 Smart Cities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D94D852-53FA-4108-9C08-8C2F4E4F02B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348156" y="3492355"/>
            <a:ext cx="2656366" cy="200230"/>
          </a:xfrm>
        </p:spPr>
        <p:txBody>
          <a:bodyPr anchor="t">
            <a:noAutofit/>
          </a:bodyPr>
          <a:lstStyle/>
          <a:p>
            <a:pPr algn="just"/>
            <a:r>
              <a:rPr lang="en-US" sz="1100" b="1" dirty="0"/>
              <a:t>Image Credit : The Hindu Business Line</a:t>
            </a:r>
            <a:endParaRPr lang="en-US" sz="400" b="1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0C04192-7CB9-4D35-9B84-4622CFF7159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719767" y="5846934"/>
            <a:ext cx="1774920" cy="200229"/>
          </a:xfrm>
        </p:spPr>
        <p:txBody>
          <a:bodyPr anchor="t">
            <a:noAutofit/>
          </a:bodyPr>
          <a:lstStyle/>
          <a:p>
            <a:pPr algn="just"/>
            <a:r>
              <a:rPr lang="en-US" sz="1100" b="1" dirty="0"/>
              <a:t>Image Credit : </a:t>
            </a:r>
            <a:r>
              <a:rPr lang="en-US" sz="1100" b="1" dirty="0" err="1"/>
              <a:t>ScienceSoft</a:t>
            </a:r>
            <a:endParaRPr lang="en-US" sz="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28415-2879-4305-8652-31201CD07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" y="1796437"/>
            <a:ext cx="1824743" cy="1024137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8D7E160-FC88-4324-A556-676FE00F1F0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46290" y="2969076"/>
            <a:ext cx="1348170" cy="157582"/>
          </a:xfrm>
        </p:spPr>
        <p:txBody>
          <a:bodyPr anchor="t">
            <a:noAutofit/>
          </a:bodyPr>
          <a:lstStyle/>
          <a:p>
            <a:pPr algn="just"/>
            <a:r>
              <a:rPr lang="en-US" sz="1100" b="1" dirty="0"/>
              <a:t>Image Credit : RTE</a:t>
            </a:r>
            <a:endParaRPr lang="en-US" sz="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4D268-A98E-44EC-B9DE-8CEAC9821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1" y="4429663"/>
            <a:ext cx="2890684" cy="1117731"/>
          </a:xfrm>
          <a:prstGeom prst="rect">
            <a:avLst/>
          </a:prstGeom>
        </p:spPr>
      </p:pic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6B53982-2794-458E-AB5E-12FA94E1BC2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86053" y="5667595"/>
            <a:ext cx="1627052" cy="200229"/>
          </a:xfrm>
        </p:spPr>
        <p:txBody>
          <a:bodyPr anchor="t">
            <a:noAutofit/>
          </a:bodyPr>
          <a:lstStyle/>
          <a:p>
            <a:pPr algn="just"/>
            <a:r>
              <a:rPr lang="en-US" sz="1100" b="1" dirty="0"/>
              <a:t>Image Credit : BC Hydro</a:t>
            </a:r>
            <a:endParaRPr lang="en-US" sz="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FE5739-C003-4E03-8CE2-316615372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98" y="1690784"/>
            <a:ext cx="2332841" cy="1587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DC83F-F684-423B-BD2B-7861B9C22F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98" y="4208301"/>
            <a:ext cx="2422747" cy="1478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338DBA-C0F0-4753-886E-428AB19AA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532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1D7BD816-E11E-4796-B0CE-D2B75F35A337}"/>
              </a:ext>
            </a:extLst>
          </p:cNvPr>
          <p:cNvSpPr txBox="1">
            <a:spLocks noGrp="1"/>
          </p:cNvSpPr>
          <p:nvPr>
            <p:ph type="body"/>
          </p:nvPr>
        </p:nvSpPr>
        <p:spPr>
          <a:xfrm>
            <a:off x="609600" y="3434325"/>
            <a:ext cx="10972800" cy="1645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b="1" spc="-5" dirty="0"/>
              <a:t>“ONE SUN - ONE EARTH - ONE GRID” </a:t>
            </a:r>
          </a:p>
          <a:p>
            <a:pPr marL="12700" algn="ctr">
              <a:spcBef>
                <a:spcPts val="100"/>
              </a:spcBef>
            </a:pPr>
            <a:r>
              <a:rPr lang="en-US" b="1" spc="-5" dirty="0"/>
              <a:t>Narendra Modi 2018</a:t>
            </a:r>
          </a:p>
          <a:p>
            <a:pPr marL="12700" algn="ctr">
              <a:spcBef>
                <a:spcPts val="100"/>
              </a:spcBef>
            </a:pPr>
            <a:endParaRPr lang="fr-FR" sz="2800" spc="5" dirty="0">
              <a:cs typeface="Arial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1D7BD816-E11E-4796-B0CE-D2B75F35A337}"/>
              </a:ext>
            </a:extLst>
          </p:cNvPr>
          <p:cNvSpPr txBox="1">
            <a:spLocks noGrp="1"/>
          </p:cNvSpPr>
          <p:nvPr>
            <p:ph type="body"/>
          </p:nvPr>
        </p:nvSpPr>
        <p:spPr>
          <a:xfrm>
            <a:off x="762000" y="1391435"/>
            <a:ext cx="10972800" cy="1231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b="1" spc="-5" dirty="0"/>
              <a:t>“ELECTRICITY + COMMUNISM = SOCIALISM” – V.I. Lenin 1920 </a:t>
            </a:r>
            <a:endParaRPr lang="fr-FR" sz="2800" spc="5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351BA-5759-46CB-8638-F9331980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2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C48A5-2205-4392-B1B0-111277E2A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3" y="2223388"/>
            <a:ext cx="3126658" cy="3661217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6ABC619-31E3-4A96-8FDD-FAF46556FB0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295753" y="3002515"/>
            <a:ext cx="4527755" cy="3534829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Candara" panose="020E0502030303020204" pitchFamily="34" charset="0"/>
              </a:rPr>
              <a:t>“We will make electricity so cheap that only the rich will burn candles.”</a:t>
            </a:r>
          </a:p>
          <a:p>
            <a:endParaRPr lang="en-US" sz="3200" b="1" i="1" dirty="0">
              <a:latin typeface="Candara" panose="020E0502030303020204" pitchFamily="34" charset="0"/>
            </a:endParaRPr>
          </a:p>
          <a:p>
            <a:pPr algn="r"/>
            <a:r>
              <a:rPr lang="en-US" sz="3200" b="1" i="1" dirty="0">
                <a:latin typeface="Candara" panose="020E0502030303020204" pitchFamily="34" charset="0"/>
              </a:rPr>
              <a:t>- Thomas Alva Edison</a:t>
            </a:r>
          </a:p>
        </p:txBody>
      </p:sp>
      <p:pic>
        <p:nvPicPr>
          <p:cNvPr id="1026" name="Picture 2" descr="Image result for picture of edison's light bu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47" y="1475723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79522" y="24751"/>
            <a:ext cx="8090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latin typeface="Calibri" panose="020F0502020204030204" pitchFamily="34" charset="0"/>
                <a:cs typeface="Calibri" panose="020F0502020204030204" pitchFamily="34" charset="0"/>
              </a:rPr>
              <a:t>Electricity and the Electric Grid Changed the World! </a:t>
            </a:r>
            <a:endParaRPr lang="en-U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8880B5-CC46-40D6-A5A5-B7F74E9D899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807217" y="5384703"/>
            <a:ext cx="1617409" cy="72201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 : </a:t>
            </a:r>
            <a:r>
              <a:rPr lang="en-US" sz="800" b="1" dirty="0" err="1"/>
              <a:t>pinterest</a:t>
            </a:r>
            <a:endParaRPr lang="en-US" sz="100" b="1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2F05278-3DF7-4678-8E3A-6D5FC29A3F8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51835" y="6032854"/>
            <a:ext cx="1617408" cy="2002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 : Inverse</a:t>
            </a:r>
            <a:endParaRPr lang="en-US" sz="1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598FB7-026B-49BB-83EA-7152D0DDC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82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262" y="432662"/>
            <a:ext cx="7472635" cy="498598"/>
          </a:xfrm>
        </p:spPr>
        <p:txBody>
          <a:bodyPr/>
          <a:lstStyle/>
          <a:p>
            <a:r>
              <a:rPr lang="en-IN" sz="3600" b="1" dirty="0">
                <a:latin typeface="Calibri" panose="020F0502020204030204" pitchFamily="34" charset="0"/>
                <a:cs typeface="Calibri" panose="020F0502020204030204" pitchFamily="34" charset="0"/>
              </a:rPr>
              <a:t>Electricity touches our daily life in many ways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28B8D5-06F2-4A87-86E8-EAD462E28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7" y="1709225"/>
            <a:ext cx="2980139" cy="1789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DC67D9-2B1B-4AD1-AA6E-31D4749B2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73" y="1871456"/>
            <a:ext cx="3797128" cy="3797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F5904D-1F3F-450B-B3BD-4493AC5CF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6" y="4007767"/>
            <a:ext cx="2980139" cy="1760624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127D75C-374E-4A68-8977-0669B6062CC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837428" y="1709225"/>
            <a:ext cx="3731637" cy="3534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Today we can’t imagine life without electricity!</a:t>
            </a:r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r>
              <a:rPr lang="en-IN" sz="2800" dirty="0"/>
              <a:t>Yet one billion people have no access to electricity</a:t>
            </a:r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r>
              <a:rPr lang="en-IN" sz="2800" dirty="0"/>
              <a:t>It is the CLEANEST FUEL at USER END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8C967A6-ECFA-46C3-BD17-A680882F251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978923" y="5768391"/>
            <a:ext cx="1665775" cy="158349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123rf.com</a:t>
            </a:r>
            <a:endParaRPr lang="en-US" sz="100" b="1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9FCA05-A4EC-4EA8-838C-4D55095AF49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121669" y="3538448"/>
            <a:ext cx="1994946" cy="254822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Shutterstock</a:t>
            </a:r>
            <a:endParaRPr lang="en-US" sz="100" b="1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8DBCAA6-6A99-4A65-BB7B-B5A4C214881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286254" y="5824539"/>
            <a:ext cx="1665775" cy="158349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</a:t>
            </a:r>
            <a:r>
              <a:rPr lang="en-US" sz="800" b="1" dirty="0" err="1"/>
              <a:t>Iconfinder</a:t>
            </a:r>
            <a:endParaRPr lang="en-US" sz="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EC9D5B-B766-4661-9D4E-26338210E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538" y="489528"/>
            <a:ext cx="7295656" cy="498598"/>
          </a:xfrm>
        </p:spPr>
        <p:txBody>
          <a:bodyPr/>
          <a:lstStyle/>
          <a:p>
            <a:r>
              <a:rPr lang="en-IN" sz="3600" b="1" dirty="0">
                <a:latin typeface="Calibri" panose="020F0502020204030204" pitchFamily="34" charset="0"/>
                <a:cs typeface="Calibri" panose="020F0502020204030204" pitchFamily="34" charset="0"/>
              </a:rPr>
              <a:t>How electricity reaches your home?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0C4A9-4021-4C6B-BEDE-C40502D3E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59" y="1428755"/>
            <a:ext cx="8802282" cy="4690418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726820B-4BE5-4E94-A214-EE730E7DC79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452189" y="6084318"/>
            <a:ext cx="2172728" cy="191330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www.energy.gov</a:t>
            </a:r>
            <a:endParaRPr lang="en-US" sz="1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C5B73-31F8-42A5-8394-A77CD0F0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136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755" y="448823"/>
            <a:ext cx="8828965" cy="498598"/>
          </a:xfrm>
        </p:spPr>
        <p:txBody>
          <a:bodyPr/>
          <a:lstStyle/>
          <a:p>
            <a:r>
              <a:rPr lang="en-I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Changing Grid – New Technologies, New Players 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A632030-8659-48AF-A5B5-EFF2A561B6D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63090" y="3669600"/>
            <a:ext cx="3948870" cy="690755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Traditional Grid evolving as Integrated Grid  </a:t>
            </a:r>
            <a:endParaRPr lang="en-US" sz="9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7E1430D-0BAD-4AAF-A16C-109CFF46E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9" y="1545579"/>
            <a:ext cx="3397367" cy="17807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D39E20E-E977-4D2E-9BDC-8763254BF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8" y="4236676"/>
            <a:ext cx="3917153" cy="1833107"/>
          </a:xfrm>
          <a:prstGeom prst="rect">
            <a:avLst/>
          </a:prstGeom>
        </p:spPr>
      </p:pic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896E9176-6752-4D6B-B8A5-DAA1A6BE84B7}"/>
              </a:ext>
            </a:extLst>
          </p:cNvPr>
          <p:cNvSpPr txBox="1">
            <a:spLocks/>
          </p:cNvSpPr>
          <p:nvPr/>
        </p:nvSpPr>
        <p:spPr>
          <a:xfrm>
            <a:off x="3157805" y="4729682"/>
            <a:ext cx="4631257" cy="33644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Community Energy Storage </a:t>
            </a:r>
            <a:endParaRPr lang="en-US" sz="900" b="1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D12238E-CFD1-4B05-8953-7A8A4CE46A9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79238" y="3719793"/>
            <a:ext cx="3493066" cy="481764"/>
          </a:xfrm>
        </p:spPr>
        <p:txBody>
          <a:bodyPr anchor="t">
            <a:noAutofit/>
          </a:bodyPr>
          <a:lstStyle/>
          <a:p>
            <a:pPr algn="ctr"/>
            <a:r>
              <a:rPr lang="en-US" sz="2000" b="1" dirty="0"/>
              <a:t>Aggregators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6BB42C8-95E8-4C05-8F19-AAF32EAF5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04" y="4183570"/>
            <a:ext cx="2698552" cy="1828027"/>
          </a:xfrm>
          <a:prstGeom prst="rect">
            <a:avLst/>
          </a:prstGeom>
        </p:spPr>
      </p:pic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5A1A6F7C-8C40-4D82-9D13-A62291BF304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438445" y="4731477"/>
            <a:ext cx="2981159" cy="559774"/>
          </a:xfrm>
        </p:spPr>
        <p:txBody>
          <a:bodyPr anchor="t">
            <a:noAutofit/>
          </a:bodyPr>
          <a:lstStyle/>
          <a:p>
            <a:pPr algn="ctr"/>
            <a:r>
              <a:rPr lang="en-US" sz="2000" b="1" dirty="0"/>
              <a:t>EVs, V2G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2E73B8-7DB5-4A44-9C56-0F91656C50B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803664" y="6121775"/>
            <a:ext cx="1994946" cy="254822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GE</a:t>
            </a:r>
            <a:endParaRPr lang="en-US" sz="100" b="1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FA1C864-B0CA-4AA9-9113-486B3FEDDDF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321321" y="3382654"/>
            <a:ext cx="2579780" cy="250654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betterworldsolutions.eu</a:t>
            </a:r>
            <a:endParaRPr lang="en-US" sz="100" b="1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845BFD1-DDAF-463B-9A32-34D14A747B0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38173" y="3510203"/>
            <a:ext cx="2139854" cy="236884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chittagongit.com</a:t>
            </a:r>
            <a:endParaRPr lang="en-US" sz="100" b="1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2EAED5F-295A-4A3A-98FD-6DABB3D9131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706650" y="6133538"/>
            <a:ext cx="2676665" cy="174819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Garage </a:t>
            </a:r>
            <a:r>
              <a:rPr lang="en-US" sz="800" b="1" dirty="0" err="1"/>
              <a:t>Centraal</a:t>
            </a:r>
            <a:r>
              <a:rPr lang="en-US" sz="800" b="1" dirty="0"/>
              <a:t> Aruba</a:t>
            </a:r>
            <a:endParaRPr lang="en-US" sz="100" b="1" dirty="0"/>
          </a:p>
        </p:txBody>
      </p:sp>
      <p:pic>
        <p:nvPicPr>
          <p:cNvPr id="1028" name="Picture 4" descr="Image result for Aggregation Platfor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95" y="1422863"/>
            <a:ext cx="2698552" cy="19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3A2437-D3B4-4CFC-B691-EEA3DB459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04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86" y="434468"/>
            <a:ext cx="10972440" cy="498598"/>
          </a:xfrm>
        </p:spPr>
        <p:txBody>
          <a:bodyPr/>
          <a:lstStyle/>
          <a:p>
            <a:r>
              <a:rPr lang="en-IN" sz="3600" b="1" dirty="0">
                <a:latin typeface="Calibri" panose="020F0502020204030204" pitchFamily="34" charset="0"/>
                <a:cs typeface="Calibri" panose="020F0502020204030204" pitchFamily="34" charset="0"/>
              </a:rPr>
              <a:t>Rapidly Changing Energy Mix on the Grid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BD249B-DAF6-4F3C-81C7-42C0F19D2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55600"/>
              </p:ext>
            </p:extLst>
          </p:nvPr>
        </p:nvGraphicFramePr>
        <p:xfrm>
          <a:off x="1124153" y="1491091"/>
          <a:ext cx="10380909" cy="42937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2243">
                  <a:extLst>
                    <a:ext uri="{9D8B030D-6E8A-4147-A177-3AD203B41FA5}">
                      <a16:colId xmlns:a16="http://schemas.microsoft.com/office/drawing/2014/main" val="4117067329"/>
                    </a:ext>
                  </a:extLst>
                </a:gridCol>
                <a:gridCol w="2264132">
                  <a:extLst>
                    <a:ext uri="{9D8B030D-6E8A-4147-A177-3AD203B41FA5}">
                      <a16:colId xmlns:a16="http://schemas.microsoft.com/office/drawing/2014/main" val="2976379986"/>
                    </a:ext>
                  </a:extLst>
                </a:gridCol>
                <a:gridCol w="2940353">
                  <a:extLst>
                    <a:ext uri="{9D8B030D-6E8A-4147-A177-3AD203B41FA5}">
                      <a16:colId xmlns:a16="http://schemas.microsoft.com/office/drawing/2014/main" val="794404813"/>
                    </a:ext>
                  </a:extLst>
                </a:gridCol>
                <a:gridCol w="2574181">
                  <a:extLst>
                    <a:ext uri="{9D8B030D-6E8A-4147-A177-3AD203B41FA5}">
                      <a16:colId xmlns:a16="http://schemas.microsoft.com/office/drawing/2014/main" val="2544603845"/>
                    </a:ext>
                  </a:extLst>
                </a:gridCol>
              </a:tblGrid>
              <a:tr h="1014703">
                <a:tc rowSpan="2"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Year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Installed Power Capacity (MW)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1220"/>
                  </a:ext>
                </a:extLst>
              </a:tr>
              <a:tr h="1014703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bg1"/>
                          </a:solidFill>
                        </a:rPr>
                        <a:t>Global Total (Approx.)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bg1"/>
                          </a:solidFill>
                        </a:rPr>
                        <a:t> Solar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bg1"/>
                          </a:solidFill>
                        </a:rPr>
                        <a:t>Wind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94814"/>
                  </a:ext>
                </a:extLst>
              </a:tr>
              <a:tr h="1014703">
                <a:tc>
                  <a:txBody>
                    <a:bodyPr/>
                    <a:lstStyle/>
                    <a:p>
                      <a:r>
                        <a:rPr lang="en-IN" sz="2800" b="1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800" b="1" dirty="0"/>
                        <a:t>3,500,000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800" b="1" dirty="0"/>
                        <a:t>1,224</a:t>
                      </a:r>
                    </a:p>
                    <a:p>
                      <a:pPr algn="r"/>
                      <a:r>
                        <a:rPr lang="en-IN" sz="2400" b="1" dirty="0"/>
                        <a:t>(0.035%)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800" b="1" dirty="0"/>
                        <a:t>17,333</a:t>
                      </a:r>
                    </a:p>
                    <a:p>
                      <a:pPr algn="r"/>
                      <a:r>
                        <a:rPr lang="en-IN" sz="2400" b="1" dirty="0"/>
                        <a:t>(0.5%)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969706"/>
                  </a:ext>
                </a:extLst>
              </a:tr>
              <a:tr h="1014703">
                <a:tc>
                  <a:txBody>
                    <a:bodyPr/>
                    <a:lstStyle/>
                    <a:p>
                      <a:r>
                        <a:rPr lang="en-IN" sz="2800" b="1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800" b="1" dirty="0"/>
                        <a:t>5,500,000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800" b="1" dirty="0"/>
                        <a:t>389,572</a:t>
                      </a:r>
                    </a:p>
                    <a:p>
                      <a:pPr algn="r"/>
                      <a:r>
                        <a:rPr lang="en-IN" sz="2400" b="1" dirty="0"/>
                        <a:t>(7.08%)</a:t>
                      </a:r>
                    </a:p>
                    <a:p>
                      <a:pPr algn="r"/>
                      <a:r>
                        <a:rPr lang="en-IN" sz="2400" b="1" dirty="0"/>
                        <a:t>318</a:t>
                      </a:r>
                      <a:r>
                        <a:rPr lang="en-IN" sz="2400" b="1" baseline="0" dirty="0"/>
                        <a:t> times growth</a:t>
                      </a:r>
                      <a:endParaRPr lang="en-IN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800" b="1" dirty="0"/>
                        <a:t>513,547</a:t>
                      </a:r>
                    </a:p>
                    <a:p>
                      <a:pPr algn="r"/>
                      <a:r>
                        <a:rPr lang="en-IN" sz="2400" b="1" dirty="0"/>
                        <a:t>(9.34%)</a:t>
                      </a:r>
                    </a:p>
                    <a:p>
                      <a:pPr algn="r"/>
                      <a:r>
                        <a:rPr lang="en-IN" sz="2400" b="1" dirty="0"/>
                        <a:t>29 times growth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41014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258D019-FDBF-4452-BD83-5A12A6A0C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933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250" y="463511"/>
            <a:ext cx="10972440" cy="49859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Electrification of Transportation </a:t>
            </a:r>
            <a:endParaRPr lang="en-I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9EF481-5407-4FC1-9E5D-1BF99BB9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18" y="1408520"/>
            <a:ext cx="3153358" cy="21001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43ED4E-606F-4130-B7DF-5F0D1898A6AB}"/>
              </a:ext>
            </a:extLst>
          </p:cNvPr>
          <p:cNvSpPr txBox="1"/>
          <p:nvPr/>
        </p:nvSpPr>
        <p:spPr>
          <a:xfrm>
            <a:off x="4439307" y="3588878"/>
            <a:ext cx="244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Hybrid Flying Car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B44E744-D8D2-4C26-B536-BC374E947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8" y="1360682"/>
            <a:ext cx="3235804" cy="21480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89460CD-824B-4C08-8E42-4B212C695812}"/>
              </a:ext>
            </a:extLst>
          </p:cNvPr>
          <p:cNvSpPr txBox="1"/>
          <p:nvPr/>
        </p:nvSpPr>
        <p:spPr>
          <a:xfrm>
            <a:off x="740868" y="3605980"/>
            <a:ext cx="244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Passenger Drone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B9F1A91-E7D6-428A-BFE2-7EF50784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56" y="3914868"/>
            <a:ext cx="2701083" cy="21946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6B8820B-D17E-438E-8B4E-35FC107C18D3}"/>
              </a:ext>
            </a:extLst>
          </p:cNvPr>
          <p:cNvSpPr txBox="1"/>
          <p:nvPr/>
        </p:nvSpPr>
        <p:spPr>
          <a:xfrm>
            <a:off x="4439307" y="6327353"/>
            <a:ext cx="244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/>
              <a:t>Volocopter</a:t>
            </a:r>
            <a:endParaRPr lang="en-IN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D67D8-4B87-4C8E-980C-EE2AA0980005}"/>
              </a:ext>
            </a:extLst>
          </p:cNvPr>
          <p:cNvSpPr txBox="1"/>
          <p:nvPr/>
        </p:nvSpPr>
        <p:spPr>
          <a:xfrm>
            <a:off x="617436" y="6330718"/>
            <a:ext cx="244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Delivery Drone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FD82AB4-01D3-4743-BFA2-9C46E2070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1" y="3934984"/>
            <a:ext cx="3289591" cy="2198571"/>
          </a:xfrm>
          <a:prstGeom prst="rect">
            <a:avLst/>
          </a:prstGeom>
        </p:spPr>
      </p:pic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B59FD8E-4293-4C89-BAE3-FED8AB1BA02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427766" y="2326728"/>
            <a:ext cx="4154154" cy="2477286"/>
          </a:xfrm>
        </p:spPr>
        <p:txBody>
          <a:bodyPr anchor="t">
            <a:noAutofit/>
          </a:bodyPr>
          <a:lstStyle/>
          <a:p>
            <a:pPr algn="ctr"/>
            <a:r>
              <a:rPr lang="en-US" sz="2800" b="1" dirty="0"/>
              <a:t>All these Aerial Vehicles are powered by electricity!</a:t>
            </a:r>
          </a:p>
          <a:p>
            <a:pPr algn="just"/>
            <a:endParaRPr lang="en-US" sz="2800" b="1" dirty="0"/>
          </a:p>
          <a:p>
            <a:pPr algn="ctr"/>
            <a:r>
              <a:rPr lang="en-US" sz="2800" b="1" dirty="0"/>
              <a:t>How to charge the flying machines?</a:t>
            </a:r>
            <a:endParaRPr lang="en-US" sz="1050" b="1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F9EFAC1-38A0-47A3-BA56-95C01C82266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176776" y="3564459"/>
            <a:ext cx="2139854" cy="236884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</a:t>
            </a:r>
            <a:r>
              <a:rPr lang="en-US" sz="800" b="1" dirty="0" err="1"/>
              <a:t>WeTalkUAV.Com</a:t>
            </a:r>
            <a:endParaRPr lang="en-US" sz="100" b="1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AF68EDB-8E10-4875-BBF2-76347231D3E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51906" y="3574428"/>
            <a:ext cx="2139854" cy="236884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Daily Star</a:t>
            </a:r>
            <a:endParaRPr lang="en-US" sz="100" b="1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0947255-3B14-44A3-8FD6-53F236DCDF6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121277" y="6157605"/>
            <a:ext cx="2139854" cy="236884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chittagongit.com</a:t>
            </a:r>
            <a:endParaRPr lang="en-US" sz="100" b="1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3A198F8-FE2D-4362-A97A-0DA0FE2F011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874085" y="6169392"/>
            <a:ext cx="2139854" cy="236884"/>
          </a:xfrm>
        </p:spPr>
        <p:txBody>
          <a:bodyPr anchor="t">
            <a:noAutofit/>
          </a:bodyPr>
          <a:lstStyle/>
          <a:p>
            <a:pPr algn="just"/>
            <a:r>
              <a:rPr lang="en-US" sz="800" b="1" dirty="0"/>
              <a:t>Image Credit: volocopter.com</a:t>
            </a:r>
            <a:endParaRPr lang="en-US" sz="1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FCD50F-12F3-4890-9A02-814935113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313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720" y="441978"/>
            <a:ext cx="10972440" cy="49859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Solar PV Price Projections</a:t>
            </a:r>
            <a:endParaRPr lang="en-I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A6263-CA32-489E-9CD6-42D776E2C7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9" y="1463915"/>
            <a:ext cx="7010004" cy="4302514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E795A40-E508-4486-A10B-0B5A672003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580984" y="1677877"/>
            <a:ext cx="4000936" cy="3148365"/>
          </a:xfrm>
        </p:spPr>
        <p:txBody>
          <a:bodyPr anchor="t">
            <a:noAutofit/>
          </a:bodyPr>
          <a:lstStyle/>
          <a:p>
            <a:r>
              <a:rPr lang="en-US" sz="3200" dirty="0"/>
              <a:t>2010: $1.6/Watt</a:t>
            </a:r>
          </a:p>
          <a:p>
            <a:endParaRPr lang="en-US" sz="3200" dirty="0"/>
          </a:p>
          <a:p>
            <a:r>
              <a:rPr lang="en-US" sz="3200" dirty="0"/>
              <a:t>2018: $0.8/Watt </a:t>
            </a:r>
          </a:p>
          <a:p>
            <a:r>
              <a:rPr lang="en-US" sz="2400" dirty="0"/>
              <a:t>(50% reduction)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/>
              <a:t>2030: $0.35/Watt </a:t>
            </a:r>
          </a:p>
          <a:p>
            <a:r>
              <a:rPr lang="en-US" sz="2400" dirty="0"/>
              <a:t>(78% reduction) </a:t>
            </a:r>
          </a:p>
          <a:p>
            <a:pPr algn="just"/>
            <a:endParaRPr lang="en-IN" sz="2400" dirty="0"/>
          </a:p>
          <a:p>
            <a:pPr algn="just"/>
            <a:r>
              <a:rPr lang="en-IN" sz="2000" dirty="0"/>
              <a:t>Source: NREL</a:t>
            </a: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49B74-B832-45EF-AE1F-4C7453EA2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863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288A5-A973-436B-A750-69D0496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464" y="441978"/>
            <a:ext cx="7519881" cy="49859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Lithium-ion Battery Pack Price Projections</a:t>
            </a:r>
            <a:endParaRPr lang="en-I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5A85994-456E-4884-ABC6-0A3BEA356B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2" y="1371599"/>
            <a:ext cx="7757304" cy="4748981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4410032-B365-401B-BB98-0B1EDB02782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81742" y="1587401"/>
            <a:ext cx="3460050" cy="4308427"/>
          </a:xfrm>
        </p:spPr>
        <p:txBody>
          <a:bodyPr anchor="t">
            <a:noAutofit/>
          </a:bodyPr>
          <a:lstStyle/>
          <a:p>
            <a:pPr algn="just"/>
            <a:r>
              <a:rPr lang="en-US" sz="3200" dirty="0"/>
              <a:t>2010: $1200/kWh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 2018: $200/kWh</a:t>
            </a:r>
          </a:p>
          <a:p>
            <a:pPr marL="0" indent="0" algn="just">
              <a:buNone/>
            </a:pPr>
            <a:r>
              <a:rPr lang="en-US" sz="2400" dirty="0"/>
              <a:t>	(83% reduction)</a:t>
            </a:r>
          </a:p>
          <a:p>
            <a:pPr algn="just"/>
            <a:r>
              <a:rPr lang="en-US" sz="3200" dirty="0"/>
              <a:t>2024: $94/kWh</a:t>
            </a:r>
          </a:p>
          <a:p>
            <a:pPr marL="0" indent="0" algn="just">
              <a:buNone/>
            </a:pPr>
            <a:r>
              <a:rPr lang="en-US" sz="2400" dirty="0"/>
              <a:t>	(92% reduction)</a:t>
            </a:r>
          </a:p>
          <a:p>
            <a:pPr algn="just"/>
            <a:r>
              <a:rPr lang="en-US" sz="3200" dirty="0"/>
              <a:t>2030: $62/kWh</a:t>
            </a:r>
          </a:p>
          <a:p>
            <a:pPr marL="0" indent="0" algn="just">
              <a:buNone/>
            </a:pPr>
            <a:r>
              <a:rPr lang="en-US" sz="2400" dirty="0"/>
              <a:t>	(95% reduction)</a:t>
            </a:r>
            <a:endParaRPr lang="en-IN" sz="2400" dirty="0"/>
          </a:p>
          <a:p>
            <a:pPr algn="just"/>
            <a:r>
              <a:rPr lang="en-IN" sz="2000" dirty="0"/>
              <a:t>Source: BNEF</a:t>
            </a:r>
            <a:endParaRPr lang="en-US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A1C61-BB00-4300-BD1F-3273ECC37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" y="358367"/>
            <a:ext cx="2005781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334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9648</TotalTime>
  <Words>730</Words>
  <Application>Microsoft Office PowerPoint</Application>
  <PresentationFormat>Widescreen</PresentationFormat>
  <Paragraphs>189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PowerPoint Presentation</vt:lpstr>
      <vt:lpstr>PowerPoint Presentation</vt:lpstr>
      <vt:lpstr>Electricity touches our daily life in many ways  </vt:lpstr>
      <vt:lpstr>How electricity reaches your home?</vt:lpstr>
      <vt:lpstr>Changing Grid – New Technologies, New Players </vt:lpstr>
      <vt:lpstr>Rapidly Changing Energy Mix on the Grid </vt:lpstr>
      <vt:lpstr>Electrification of Transportation </vt:lpstr>
      <vt:lpstr>Solar PV Price Projections</vt:lpstr>
      <vt:lpstr>Lithium-ion Battery Pack Price Projections</vt:lpstr>
      <vt:lpstr>New Generation Technologies on the Horizon </vt:lpstr>
      <vt:lpstr>Solar Energy Revolution</vt:lpstr>
      <vt:lpstr>Disruptive Technologies on the Grid</vt:lpstr>
      <vt:lpstr>Journey from Consumer to Nonsumer</vt:lpstr>
      <vt:lpstr>India’s Tryst with Electrification</vt:lpstr>
      <vt:lpstr>Independent India - Electricity Development </vt:lpstr>
      <vt:lpstr>One Nation – One Grid </vt:lpstr>
      <vt:lpstr>Installed Power Capacity and Annual Energy Consumption in Top 5 Countries</vt:lpstr>
      <vt:lpstr>India: Huge Opportunities for Business and Innovation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Poorva Sardana</dc:creator>
  <dc:description/>
  <cp:lastModifiedBy>Unknown User</cp:lastModifiedBy>
  <cp:revision>1199</cp:revision>
  <dcterms:created xsi:type="dcterms:W3CDTF">2016-02-19T06:30:13Z</dcterms:created>
  <dcterms:modified xsi:type="dcterms:W3CDTF">2022-03-14T11:04:48Z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